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0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Lst>
  <p:sldSz cy="5143500" cx="9144000"/>
  <p:notesSz cx="6858000" cy="9144000"/>
  <p:embeddedFontLst>
    <p:embeddedFont>
      <p:font typeface="Roboto Thin"/>
      <p:regular r:id="rId41"/>
      <p:bold r:id="rId42"/>
      <p:italic r:id="rId43"/>
      <p:boldItalic r:id="rId44"/>
    </p:embeddedFont>
    <p:embeddedFont>
      <p:font typeface="Roboto Black"/>
      <p:bold r:id="rId45"/>
      <p:boldItalic r:id="rId46"/>
    </p:embeddedFont>
    <p:embeddedFont>
      <p:font typeface="Roboto Medium"/>
      <p:regular r:id="rId47"/>
      <p:bold r:id="rId48"/>
      <p:italic r:id="rId49"/>
      <p:boldItalic r:id="rId50"/>
    </p:embeddedFont>
    <p:embeddedFont>
      <p:font typeface="Roboto"/>
      <p:regular r:id="rId51"/>
      <p:bold r:id="rId52"/>
      <p:italic r:id="rId53"/>
      <p:boldItalic r:id="rId54"/>
    </p:embeddedFont>
    <p:embeddedFont>
      <p:font typeface="Roboto Light"/>
      <p:regular r:id="rId55"/>
      <p:bold r:id="rId56"/>
      <p:italic r:id="rId57"/>
      <p:boldItalic r:id="rId5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15:clr>
            <a:srgbClr val="9AA0A6"/>
          </p15:clr>
        </p15:guide>
        <p15:guide id="2" orient="horz" pos="2232">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2C69E1AA-F2BB-4CCB-A447-AD3C348097E0}">
  <a:tblStyle styleId="{2C69E1AA-F2BB-4CCB-A447-AD3C348097E0}"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orient="horz"/>
        <p:guide pos="2232"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font" Target="fonts/RobotoThin-bold.fntdata"/><Relationship Id="rId41" Type="http://schemas.openxmlformats.org/officeDocument/2006/relationships/font" Target="fonts/RobotoThin-regular.fntdata"/><Relationship Id="rId44" Type="http://schemas.openxmlformats.org/officeDocument/2006/relationships/font" Target="fonts/RobotoThin-boldItalic.fntdata"/><Relationship Id="rId43" Type="http://schemas.openxmlformats.org/officeDocument/2006/relationships/font" Target="fonts/RobotoThin-italic.fntdata"/><Relationship Id="rId46" Type="http://schemas.openxmlformats.org/officeDocument/2006/relationships/font" Target="fonts/RobotoBlack-boldItalic.fntdata"/><Relationship Id="rId45" Type="http://schemas.openxmlformats.org/officeDocument/2006/relationships/font" Target="fonts/RobotoBlack-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font" Target="fonts/RobotoMedium-bold.fntdata"/><Relationship Id="rId47" Type="http://schemas.openxmlformats.org/officeDocument/2006/relationships/font" Target="fonts/RobotoMedium-regular.fntdata"/><Relationship Id="rId49" Type="http://schemas.openxmlformats.org/officeDocument/2006/relationships/font" Target="fonts/RobotoMedium-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Roboto-regular.fntdata"/><Relationship Id="rId50" Type="http://schemas.openxmlformats.org/officeDocument/2006/relationships/font" Target="fonts/RobotoMedium-boldItalic.fntdata"/><Relationship Id="rId53" Type="http://schemas.openxmlformats.org/officeDocument/2006/relationships/font" Target="fonts/Roboto-italic.fntdata"/><Relationship Id="rId52" Type="http://schemas.openxmlformats.org/officeDocument/2006/relationships/font" Target="fonts/Roboto-bold.fntdata"/><Relationship Id="rId11" Type="http://schemas.openxmlformats.org/officeDocument/2006/relationships/slide" Target="slides/slide5.xml"/><Relationship Id="rId55" Type="http://schemas.openxmlformats.org/officeDocument/2006/relationships/font" Target="fonts/RobotoLight-regular.fntdata"/><Relationship Id="rId10" Type="http://schemas.openxmlformats.org/officeDocument/2006/relationships/slide" Target="slides/slide4.xml"/><Relationship Id="rId54" Type="http://schemas.openxmlformats.org/officeDocument/2006/relationships/font" Target="fonts/Roboto-boldItalic.fntdata"/><Relationship Id="rId13" Type="http://schemas.openxmlformats.org/officeDocument/2006/relationships/slide" Target="slides/slide7.xml"/><Relationship Id="rId57" Type="http://schemas.openxmlformats.org/officeDocument/2006/relationships/font" Target="fonts/RobotoLight-italic.fntdata"/><Relationship Id="rId12" Type="http://schemas.openxmlformats.org/officeDocument/2006/relationships/slide" Target="slides/slide6.xml"/><Relationship Id="rId56" Type="http://schemas.openxmlformats.org/officeDocument/2006/relationships/font" Target="fonts/RobotoLight-bold.fntdata"/><Relationship Id="rId15" Type="http://schemas.openxmlformats.org/officeDocument/2006/relationships/slide" Target="slides/slide9.xml"/><Relationship Id="rId14" Type="http://schemas.openxmlformats.org/officeDocument/2006/relationships/slide" Target="slides/slide8.xml"/><Relationship Id="rId58" Type="http://schemas.openxmlformats.org/officeDocument/2006/relationships/font" Target="fonts/RobotoLight-boldItalic.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4" name="Shape 1014"/>
        <p:cNvGrpSpPr/>
        <p:nvPr/>
      </p:nvGrpSpPr>
      <p:grpSpPr>
        <a:xfrm>
          <a:off x="0" y="0"/>
          <a:ext cx="0" cy="0"/>
          <a:chOff x="0" y="0"/>
          <a:chExt cx="0" cy="0"/>
        </a:xfrm>
      </p:grpSpPr>
      <p:sp>
        <p:nvSpPr>
          <p:cNvPr id="1015" name="Google Shape;1015;g8798eb4c4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6" name="Google Shape;1016;g8798eb4c4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4" name="Shape 1114"/>
        <p:cNvGrpSpPr/>
        <p:nvPr/>
      </p:nvGrpSpPr>
      <p:grpSpPr>
        <a:xfrm>
          <a:off x="0" y="0"/>
          <a:ext cx="0" cy="0"/>
          <a:chOff x="0" y="0"/>
          <a:chExt cx="0" cy="0"/>
        </a:xfrm>
      </p:grpSpPr>
      <p:sp>
        <p:nvSpPr>
          <p:cNvPr id="1115" name="Google Shape;1115;ge499cbb026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6" name="Google Shape;1116;ge499cbb026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3" name="Shape 1123"/>
        <p:cNvGrpSpPr/>
        <p:nvPr/>
      </p:nvGrpSpPr>
      <p:grpSpPr>
        <a:xfrm>
          <a:off x="0" y="0"/>
          <a:ext cx="0" cy="0"/>
          <a:chOff x="0" y="0"/>
          <a:chExt cx="0" cy="0"/>
        </a:xfrm>
      </p:grpSpPr>
      <p:sp>
        <p:nvSpPr>
          <p:cNvPr id="1124" name="Google Shape;1124;ge499cbb026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5" name="Google Shape;1125;ge499cbb026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0" name="Shape 1130"/>
        <p:cNvGrpSpPr/>
        <p:nvPr/>
      </p:nvGrpSpPr>
      <p:grpSpPr>
        <a:xfrm>
          <a:off x="0" y="0"/>
          <a:ext cx="0" cy="0"/>
          <a:chOff x="0" y="0"/>
          <a:chExt cx="0" cy="0"/>
        </a:xfrm>
      </p:grpSpPr>
      <p:sp>
        <p:nvSpPr>
          <p:cNvPr id="1131" name="Google Shape;1131;g8623a2bef4_1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2" name="Google Shape;1132;g8623a2bef4_1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1" name="Shape 1151"/>
        <p:cNvGrpSpPr/>
        <p:nvPr/>
      </p:nvGrpSpPr>
      <p:grpSpPr>
        <a:xfrm>
          <a:off x="0" y="0"/>
          <a:ext cx="0" cy="0"/>
          <a:chOff x="0" y="0"/>
          <a:chExt cx="0" cy="0"/>
        </a:xfrm>
      </p:grpSpPr>
      <p:sp>
        <p:nvSpPr>
          <p:cNvPr id="1152" name="Google Shape;1152;ge499cbb026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3" name="Google Shape;1153;ge499cbb026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8" name="Shape 1158"/>
        <p:cNvGrpSpPr/>
        <p:nvPr/>
      </p:nvGrpSpPr>
      <p:grpSpPr>
        <a:xfrm>
          <a:off x="0" y="0"/>
          <a:ext cx="0" cy="0"/>
          <a:chOff x="0" y="0"/>
          <a:chExt cx="0" cy="0"/>
        </a:xfrm>
      </p:grpSpPr>
      <p:sp>
        <p:nvSpPr>
          <p:cNvPr id="1159" name="Google Shape;1159;ge499cbb026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0" name="Google Shape;1160;ge499cbb026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7" name="Shape 1167"/>
        <p:cNvGrpSpPr/>
        <p:nvPr/>
      </p:nvGrpSpPr>
      <p:grpSpPr>
        <a:xfrm>
          <a:off x="0" y="0"/>
          <a:ext cx="0" cy="0"/>
          <a:chOff x="0" y="0"/>
          <a:chExt cx="0" cy="0"/>
        </a:xfrm>
      </p:grpSpPr>
      <p:sp>
        <p:nvSpPr>
          <p:cNvPr id="1168" name="Google Shape;1168;g8623a2bef4_1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9" name="Google Shape;1169;g8623a2bef4_1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8" name="Shape 1188"/>
        <p:cNvGrpSpPr/>
        <p:nvPr/>
      </p:nvGrpSpPr>
      <p:grpSpPr>
        <a:xfrm>
          <a:off x="0" y="0"/>
          <a:ext cx="0" cy="0"/>
          <a:chOff x="0" y="0"/>
          <a:chExt cx="0" cy="0"/>
        </a:xfrm>
      </p:grpSpPr>
      <p:sp>
        <p:nvSpPr>
          <p:cNvPr id="1189" name="Google Shape;1189;ge2f3bf1b98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0" name="Google Shape;1190;ge2f3bf1b98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7" name="Shape 1197"/>
        <p:cNvGrpSpPr/>
        <p:nvPr/>
      </p:nvGrpSpPr>
      <p:grpSpPr>
        <a:xfrm>
          <a:off x="0" y="0"/>
          <a:ext cx="0" cy="0"/>
          <a:chOff x="0" y="0"/>
          <a:chExt cx="0" cy="0"/>
        </a:xfrm>
      </p:grpSpPr>
      <p:sp>
        <p:nvSpPr>
          <p:cNvPr id="1198" name="Google Shape;1198;ge4fe5fdb1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9" name="Google Shape;1199;ge4fe5fdb1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5" name="Shape 1205"/>
        <p:cNvGrpSpPr/>
        <p:nvPr/>
      </p:nvGrpSpPr>
      <p:grpSpPr>
        <a:xfrm>
          <a:off x="0" y="0"/>
          <a:ext cx="0" cy="0"/>
          <a:chOff x="0" y="0"/>
          <a:chExt cx="0" cy="0"/>
        </a:xfrm>
      </p:grpSpPr>
      <p:sp>
        <p:nvSpPr>
          <p:cNvPr id="1206" name="Google Shape;1206;g8798eb4c44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7" name="Google Shape;1207;g8798eb4c44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2" name="Shape 1212"/>
        <p:cNvGrpSpPr/>
        <p:nvPr/>
      </p:nvGrpSpPr>
      <p:grpSpPr>
        <a:xfrm>
          <a:off x="0" y="0"/>
          <a:ext cx="0" cy="0"/>
          <a:chOff x="0" y="0"/>
          <a:chExt cx="0" cy="0"/>
        </a:xfrm>
      </p:grpSpPr>
      <p:sp>
        <p:nvSpPr>
          <p:cNvPr id="1213" name="Google Shape;1213;g8623a2bef4_1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4" name="Google Shape;1214;g8623a2bef4_1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0" name="Shape 1020"/>
        <p:cNvGrpSpPr/>
        <p:nvPr/>
      </p:nvGrpSpPr>
      <p:grpSpPr>
        <a:xfrm>
          <a:off x="0" y="0"/>
          <a:ext cx="0" cy="0"/>
          <a:chOff x="0" y="0"/>
          <a:chExt cx="0" cy="0"/>
        </a:xfrm>
      </p:grpSpPr>
      <p:sp>
        <p:nvSpPr>
          <p:cNvPr id="1021" name="Google Shape;1021;g8623a2bef4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2" name="Google Shape;1022;g8623a2bef4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2" name="Shape 1222"/>
        <p:cNvGrpSpPr/>
        <p:nvPr/>
      </p:nvGrpSpPr>
      <p:grpSpPr>
        <a:xfrm>
          <a:off x="0" y="0"/>
          <a:ext cx="0" cy="0"/>
          <a:chOff x="0" y="0"/>
          <a:chExt cx="0" cy="0"/>
        </a:xfrm>
      </p:grpSpPr>
      <p:sp>
        <p:nvSpPr>
          <p:cNvPr id="1223" name="Google Shape;1223;ge4fe600e4e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4" name="Google Shape;1224;ge4fe600e4e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0" name="Shape 1230"/>
        <p:cNvGrpSpPr/>
        <p:nvPr/>
      </p:nvGrpSpPr>
      <p:grpSpPr>
        <a:xfrm>
          <a:off x="0" y="0"/>
          <a:ext cx="0" cy="0"/>
          <a:chOff x="0" y="0"/>
          <a:chExt cx="0" cy="0"/>
        </a:xfrm>
      </p:grpSpPr>
      <p:sp>
        <p:nvSpPr>
          <p:cNvPr id="1231" name="Google Shape;1231;ge4fe600e4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2" name="Google Shape;1232;ge4fe600e4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8" name="Shape 1238"/>
        <p:cNvGrpSpPr/>
        <p:nvPr/>
      </p:nvGrpSpPr>
      <p:grpSpPr>
        <a:xfrm>
          <a:off x="0" y="0"/>
          <a:ext cx="0" cy="0"/>
          <a:chOff x="0" y="0"/>
          <a:chExt cx="0" cy="0"/>
        </a:xfrm>
      </p:grpSpPr>
      <p:sp>
        <p:nvSpPr>
          <p:cNvPr id="1239" name="Google Shape;1239;g8623a2bef4_1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0" name="Google Shape;1240;g8623a2bef4_1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6" name="Shape 1246"/>
        <p:cNvGrpSpPr/>
        <p:nvPr/>
      </p:nvGrpSpPr>
      <p:grpSpPr>
        <a:xfrm>
          <a:off x="0" y="0"/>
          <a:ext cx="0" cy="0"/>
          <a:chOff x="0" y="0"/>
          <a:chExt cx="0" cy="0"/>
        </a:xfrm>
      </p:grpSpPr>
      <p:sp>
        <p:nvSpPr>
          <p:cNvPr id="1247" name="Google Shape;1247;g8623a2bef4_1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8" name="Google Shape;1248;g8623a2bef4_1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6" name="Shape 1256"/>
        <p:cNvGrpSpPr/>
        <p:nvPr/>
      </p:nvGrpSpPr>
      <p:grpSpPr>
        <a:xfrm>
          <a:off x="0" y="0"/>
          <a:ext cx="0" cy="0"/>
          <a:chOff x="0" y="0"/>
          <a:chExt cx="0" cy="0"/>
        </a:xfrm>
      </p:grpSpPr>
      <p:sp>
        <p:nvSpPr>
          <p:cNvPr id="1257" name="Google Shape;1257;ge300da56d3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8" name="Google Shape;1258;ge300da56d3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6" name="Shape 1266"/>
        <p:cNvGrpSpPr/>
        <p:nvPr/>
      </p:nvGrpSpPr>
      <p:grpSpPr>
        <a:xfrm>
          <a:off x="0" y="0"/>
          <a:ext cx="0" cy="0"/>
          <a:chOff x="0" y="0"/>
          <a:chExt cx="0" cy="0"/>
        </a:xfrm>
      </p:grpSpPr>
      <p:sp>
        <p:nvSpPr>
          <p:cNvPr id="1267" name="Google Shape;1267;g8623a2bef4_1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8" name="Google Shape;1268;g8623a2bef4_1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5" name="Shape 1275"/>
        <p:cNvGrpSpPr/>
        <p:nvPr/>
      </p:nvGrpSpPr>
      <p:grpSpPr>
        <a:xfrm>
          <a:off x="0" y="0"/>
          <a:ext cx="0" cy="0"/>
          <a:chOff x="0" y="0"/>
          <a:chExt cx="0" cy="0"/>
        </a:xfrm>
      </p:grpSpPr>
      <p:sp>
        <p:nvSpPr>
          <p:cNvPr id="1276" name="Google Shape;1276;g8798eb4c44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7" name="Google Shape;1277;g8798eb4c44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2" name="Shape 1282"/>
        <p:cNvGrpSpPr/>
        <p:nvPr/>
      </p:nvGrpSpPr>
      <p:grpSpPr>
        <a:xfrm>
          <a:off x="0" y="0"/>
          <a:ext cx="0" cy="0"/>
          <a:chOff x="0" y="0"/>
          <a:chExt cx="0" cy="0"/>
        </a:xfrm>
      </p:grpSpPr>
      <p:sp>
        <p:nvSpPr>
          <p:cNvPr id="1283" name="Google Shape;1283;g8798eb4c44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4" name="Google Shape;1284;g8798eb4c44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0" name="Shape 1290"/>
        <p:cNvGrpSpPr/>
        <p:nvPr/>
      </p:nvGrpSpPr>
      <p:grpSpPr>
        <a:xfrm>
          <a:off x="0" y="0"/>
          <a:ext cx="0" cy="0"/>
          <a:chOff x="0" y="0"/>
          <a:chExt cx="0" cy="0"/>
        </a:xfrm>
      </p:grpSpPr>
      <p:sp>
        <p:nvSpPr>
          <p:cNvPr id="1291" name="Google Shape;1291;g8798eb4c44_0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2" name="Google Shape;1292;g8798eb4c44_0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8" name="Shape 1298"/>
        <p:cNvGrpSpPr/>
        <p:nvPr/>
      </p:nvGrpSpPr>
      <p:grpSpPr>
        <a:xfrm>
          <a:off x="0" y="0"/>
          <a:ext cx="0" cy="0"/>
          <a:chOff x="0" y="0"/>
          <a:chExt cx="0" cy="0"/>
        </a:xfrm>
      </p:grpSpPr>
      <p:sp>
        <p:nvSpPr>
          <p:cNvPr id="1299" name="Google Shape;1299;ge4d05ec0e9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0" name="Google Shape;1300;ge4d05ec0e9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7" name="Shape 1047"/>
        <p:cNvGrpSpPr/>
        <p:nvPr/>
      </p:nvGrpSpPr>
      <p:grpSpPr>
        <a:xfrm>
          <a:off x="0" y="0"/>
          <a:ext cx="0" cy="0"/>
          <a:chOff x="0" y="0"/>
          <a:chExt cx="0" cy="0"/>
        </a:xfrm>
      </p:grpSpPr>
      <p:sp>
        <p:nvSpPr>
          <p:cNvPr id="1048" name="Google Shape;1048;g80f7e6291e_1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9" name="Google Shape;1049;g80f7e6291e_1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6" name="Shape 1306"/>
        <p:cNvGrpSpPr/>
        <p:nvPr/>
      </p:nvGrpSpPr>
      <p:grpSpPr>
        <a:xfrm>
          <a:off x="0" y="0"/>
          <a:ext cx="0" cy="0"/>
          <a:chOff x="0" y="0"/>
          <a:chExt cx="0" cy="0"/>
        </a:xfrm>
      </p:grpSpPr>
      <p:sp>
        <p:nvSpPr>
          <p:cNvPr id="1307" name="Google Shape;1307;g8798eb4c44_0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8" name="Google Shape;1308;g8798eb4c44_0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4" name="Shape 1314"/>
        <p:cNvGrpSpPr/>
        <p:nvPr/>
      </p:nvGrpSpPr>
      <p:grpSpPr>
        <a:xfrm>
          <a:off x="0" y="0"/>
          <a:ext cx="0" cy="0"/>
          <a:chOff x="0" y="0"/>
          <a:chExt cx="0" cy="0"/>
        </a:xfrm>
      </p:grpSpPr>
      <p:sp>
        <p:nvSpPr>
          <p:cNvPr id="1315" name="Google Shape;1315;ge4fe5fdb16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6" name="Google Shape;1316;ge4fe5fdb16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6" name="Shape 1326"/>
        <p:cNvGrpSpPr/>
        <p:nvPr/>
      </p:nvGrpSpPr>
      <p:grpSpPr>
        <a:xfrm>
          <a:off x="0" y="0"/>
          <a:ext cx="0" cy="0"/>
          <a:chOff x="0" y="0"/>
          <a:chExt cx="0" cy="0"/>
        </a:xfrm>
      </p:grpSpPr>
      <p:sp>
        <p:nvSpPr>
          <p:cNvPr id="1327" name="Google Shape;1327;g8798eb4c44_0_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8" name="Google Shape;1328;g8798eb4c44_0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4" name="Shape 1334"/>
        <p:cNvGrpSpPr/>
        <p:nvPr/>
      </p:nvGrpSpPr>
      <p:grpSpPr>
        <a:xfrm>
          <a:off x="0" y="0"/>
          <a:ext cx="0" cy="0"/>
          <a:chOff x="0" y="0"/>
          <a:chExt cx="0" cy="0"/>
        </a:xfrm>
      </p:grpSpPr>
      <p:sp>
        <p:nvSpPr>
          <p:cNvPr id="1335" name="Google Shape;1335;g8798eb4c44_0_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6" name="Google Shape;1336;g8798eb4c44_0_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1" name="Shape 1341"/>
        <p:cNvGrpSpPr/>
        <p:nvPr/>
      </p:nvGrpSpPr>
      <p:grpSpPr>
        <a:xfrm>
          <a:off x="0" y="0"/>
          <a:ext cx="0" cy="0"/>
          <a:chOff x="0" y="0"/>
          <a:chExt cx="0" cy="0"/>
        </a:xfrm>
      </p:grpSpPr>
      <p:sp>
        <p:nvSpPr>
          <p:cNvPr id="1342" name="Google Shape;1342;g8798eb4c44_0_2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3" name="Google Shape;1343;g8798eb4c44_0_2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3" name="Shape 1053"/>
        <p:cNvGrpSpPr/>
        <p:nvPr/>
      </p:nvGrpSpPr>
      <p:grpSpPr>
        <a:xfrm>
          <a:off x="0" y="0"/>
          <a:ext cx="0" cy="0"/>
          <a:chOff x="0" y="0"/>
          <a:chExt cx="0" cy="0"/>
        </a:xfrm>
      </p:grpSpPr>
      <p:sp>
        <p:nvSpPr>
          <p:cNvPr id="1054" name="Google Shape;1054;g8798eb4c44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5" name="Google Shape;1055;g8798eb4c44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2" name="Shape 1062"/>
        <p:cNvGrpSpPr/>
        <p:nvPr/>
      </p:nvGrpSpPr>
      <p:grpSpPr>
        <a:xfrm>
          <a:off x="0" y="0"/>
          <a:ext cx="0" cy="0"/>
          <a:chOff x="0" y="0"/>
          <a:chExt cx="0" cy="0"/>
        </a:xfrm>
      </p:grpSpPr>
      <p:sp>
        <p:nvSpPr>
          <p:cNvPr id="1063" name="Google Shape;1063;g8798eb4c44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4" name="Google Shape;1064;g8798eb4c44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0" name="Shape 1070"/>
        <p:cNvGrpSpPr/>
        <p:nvPr/>
      </p:nvGrpSpPr>
      <p:grpSpPr>
        <a:xfrm>
          <a:off x="0" y="0"/>
          <a:ext cx="0" cy="0"/>
          <a:chOff x="0" y="0"/>
          <a:chExt cx="0" cy="0"/>
        </a:xfrm>
      </p:grpSpPr>
      <p:sp>
        <p:nvSpPr>
          <p:cNvPr id="1071" name="Google Shape;1071;g8798eb4c44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2" name="Google Shape;1072;g8798eb4c44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8" name="Shape 1078"/>
        <p:cNvGrpSpPr/>
        <p:nvPr/>
      </p:nvGrpSpPr>
      <p:grpSpPr>
        <a:xfrm>
          <a:off x="0" y="0"/>
          <a:ext cx="0" cy="0"/>
          <a:chOff x="0" y="0"/>
          <a:chExt cx="0" cy="0"/>
        </a:xfrm>
      </p:grpSpPr>
      <p:sp>
        <p:nvSpPr>
          <p:cNvPr id="1079" name="Google Shape;1079;ge499cbb02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0" name="Google Shape;1080;ge499cbb02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5" name="Shape 1085"/>
        <p:cNvGrpSpPr/>
        <p:nvPr/>
      </p:nvGrpSpPr>
      <p:grpSpPr>
        <a:xfrm>
          <a:off x="0" y="0"/>
          <a:ext cx="0" cy="0"/>
          <a:chOff x="0" y="0"/>
          <a:chExt cx="0" cy="0"/>
        </a:xfrm>
      </p:grpSpPr>
      <p:sp>
        <p:nvSpPr>
          <p:cNvPr id="1086" name="Google Shape;1086;g8798eb4c44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7" name="Google Shape;1087;g8798eb4c44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3" name="Shape 1093"/>
        <p:cNvGrpSpPr/>
        <p:nvPr/>
      </p:nvGrpSpPr>
      <p:grpSpPr>
        <a:xfrm>
          <a:off x="0" y="0"/>
          <a:ext cx="0" cy="0"/>
          <a:chOff x="0" y="0"/>
          <a:chExt cx="0" cy="0"/>
        </a:xfrm>
      </p:grpSpPr>
      <p:sp>
        <p:nvSpPr>
          <p:cNvPr id="1094" name="Google Shape;1094;g8623a2bef4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5" name="Google Shape;1095;g8623a2bef4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 Id="rId3" Type="http://schemas.openxmlformats.org/officeDocument/2006/relationships/image" Target="../media/image1.png"/><Relationship Id="rId4" Type="http://schemas.openxmlformats.org/officeDocument/2006/relationships/image" Target="../media/image2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27.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5.png"/><Relationship Id="rId4"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5.png"/><Relationship Id="rId4" Type="http://schemas.openxmlformats.org/officeDocument/2006/relationships/image" Target="../media/image79.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6.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8.png"/><Relationship Id="rId4" Type="http://schemas.openxmlformats.org/officeDocument/2006/relationships/image" Target="../media/image5.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 Id="rId3" Type="http://schemas.openxmlformats.org/officeDocument/2006/relationships/image" Target="../media/image1.png"/><Relationship Id="rId4" Type="http://schemas.openxmlformats.org/officeDocument/2006/relationships/image" Target="../media/image20.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12.png"/><Relationship Id="rId4" Type="http://schemas.openxmlformats.org/officeDocument/2006/relationships/image" Target="../media/image13.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15.png"/><Relationship Id="rId4" Type="http://schemas.openxmlformats.org/officeDocument/2006/relationships/image" Target="../media/image16.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19.png"/><Relationship Id="rId4" Type="http://schemas.openxmlformats.org/officeDocument/2006/relationships/image" Target="../media/image17.png"/><Relationship Id="rId5" Type="http://schemas.openxmlformats.org/officeDocument/2006/relationships/image" Target="../media/image18.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 Id="rId3" Type="http://schemas.openxmlformats.org/officeDocument/2006/relationships/image" Target="../media/image1.png"/><Relationship Id="rId4" Type="http://schemas.openxmlformats.org/officeDocument/2006/relationships/image" Target="../media/image42.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 Id="rId3" Type="http://schemas.openxmlformats.org/officeDocument/2006/relationships/image" Target="../media/image25.png"/><Relationship Id="rId4" Type="http://schemas.openxmlformats.org/officeDocument/2006/relationships/image" Target="../media/image24.png"/><Relationship Id="rId5" Type="http://schemas.openxmlformats.org/officeDocument/2006/relationships/image" Target="../media/image26.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9.png"/><Relationship Id="rId3" Type="http://schemas.openxmlformats.org/officeDocument/2006/relationships/image" Target="../media/image38.png"/><Relationship Id="rId4" Type="http://schemas.openxmlformats.org/officeDocument/2006/relationships/image" Target="../media/image36.png"/><Relationship Id="rId5" Type="http://schemas.openxmlformats.org/officeDocument/2006/relationships/image" Target="../media/image30.png"/><Relationship Id="rId6" Type="http://schemas.openxmlformats.org/officeDocument/2006/relationships/image" Target="../media/image31.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9.png"/><Relationship Id="rId3" Type="http://schemas.openxmlformats.org/officeDocument/2006/relationships/image" Target="../media/image39.png"/><Relationship Id="rId4" Type="http://schemas.openxmlformats.org/officeDocument/2006/relationships/image" Target="../media/image36.png"/><Relationship Id="rId5" Type="http://schemas.openxmlformats.org/officeDocument/2006/relationships/image" Target="../media/image33.png"/><Relationship Id="rId6" Type="http://schemas.openxmlformats.org/officeDocument/2006/relationships/image" Target="../media/image31.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7.png"/><Relationship Id="rId3" Type="http://schemas.openxmlformats.org/officeDocument/2006/relationships/image" Target="../media/image35.png"/><Relationship Id="rId4" Type="http://schemas.openxmlformats.org/officeDocument/2006/relationships/image" Target="../media/image32.png"/><Relationship Id="rId5" Type="http://schemas.openxmlformats.org/officeDocument/2006/relationships/image" Target="../media/image34.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1.png"/><Relationship Id="rId3" Type="http://schemas.openxmlformats.org/officeDocument/2006/relationships/image" Target="../media/image43.png"/><Relationship Id="rId4" Type="http://schemas.openxmlformats.org/officeDocument/2006/relationships/image" Target="../media/image45.png"/><Relationship Id="rId5" Type="http://schemas.openxmlformats.org/officeDocument/2006/relationships/image" Target="../media/image40.png"/><Relationship Id="rId6" Type="http://schemas.openxmlformats.org/officeDocument/2006/relationships/image" Target="../media/image44.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9.png"/><Relationship Id="rId3" Type="http://schemas.openxmlformats.org/officeDocument/2006/relationships/image" Target="../media/image51.png"/><Relationship Id="rId4" Type="http://schemas.openxmlformats.org/officeDocument/2006/relationships/image" Target="../media/image46.png"/><Relationship Id="rId5" Type="http://schemas.openxmlformats.org/officeDocument/2006/relationships/image" Target="../media/image47.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9.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8.png"/><Relationship Id="rId3" Type="http://schemas.openxmlformats.org/officeDocument/2006/relationships/image" Target="../media/image50.png"/><Relationship Id="rId4" Type="http://schemas.openxmlformats.org/officeDocument/2006/relationships/image" Target="../media/image52.png"/><Relationship Id="rId5" Type="http://schemas.openxmlformats.org/officeDocument/2006/relationships/image" Target="../media/image54.png"/><Relationship Id="rId6" Type="http://schemas.openxmlformats.org/officeDocument/2006/relationships/image" Target="../media/image53.png"/><Relationship Id="rId7" Type="http://schemas.openxmlformats.org/officeDocument/2006/relationships/image" Target="../media/image49.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5.png"/><Relationship Id="rId3" Type="http://schemas.openxmlformats.org/officeDocument/2006/relationships/image" Target="../media/image58.png"/><Relationship Id="rId4" Type="http://schemas.openxmlformats.org/officeDocument/2006/relationships/image" Target="../media/image63.png"/><Relationship Id="rId5" Type="http://schemas.openxmlformats.org/officeDocument/2006/relationships/image" Target="../media/image57.png"/><Relationship Id="rId6" Type="http://schemas.openxmlformats.org/officeDocument/2006/relationships/image" Target="../media/image60.png"/><Relationship Id="rId7" Type="http://schemas.openxmlformats.org/officeDocument/2006/relationships/image" Target="../media/image67.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9.png"/><Relationship Id="rId3" Type="http://schemas.openxmlformats.org/officeDocument/2006/relationships/image" Target="../media/image61.png"/><Relationship Id="rId4" Type="http://schemas.openxmlformats.org/officeDocument/2006/relationships/image" Target="../media/image62.png"/><Relationship Id="rId5" Type="http://schemas.openxmlformats.org/officeDocument/2006/relationships/image" Target="../media/image6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 Id="rId3" Type="http://schemas.openxmlformats.org/officeDocument/2006/relationships/image" Target="../media/image1.png"/><Relationship Id="rId4" Type="http://schemas.openxmlformats.org/officeDocument/2006/relationships/image" Target="../media/image59.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9.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5.png"/><Relationship Id="rId3" Type="http://schemas.openxmlformats.org/officeDocument/2006/relationships/image" Target="../media/image69.png"/><Relationship Id="rId4" Type="http://schemas.openxmlformats.org/officeDocument/2006/relationships/image" Target="../media/image70.png"/><Relationship Id="rId5" Type="http://schemas.openxmlformats.org/officeDocument/2006/relationships/image" Target="../media/image66.png"/><Relationship Id="rId6" Type="http://schemas.openxmlformats.org/officeDocument/2006/relationships/image" Target="../media/image82.png"/><Relationship Id="rId7" Type="http://schemas.openxmlformats.org/officeDocument/2006/relationships/image" Target="../media/image73.png"/><Relationship Id="rId8" Type="http://schemas.openxmlformats.org/officeDocument/2006/relationships/image" Target="../media/image68.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4.png"/><Relationship Id="rId3" Type="http://schemas.openxmlformats.org/officeDocument/2006/relationships/image" Target="../media/image85.png"/><Relationship Id="rId4" Type="http://schemas.openxmlformats.org/officeDocument/2006/relationships/image" Target="../media/image75.png"/><Relationship Id="rId5" Type="http://schemas.openxmlformats.org/officeDocument/2006/relationships/image" Target="../media/image71.png"/><Relationship Id="rId6" Type="http://schemas.openxmlformats.org/officeDocument/2006/relationships/image" Target="../media/image76.png"/><Relationship Id="rId7" Type="http://schemas.openxmlformats.org/officeDocument/2006/relationships/image" Target="../media/image72.png"/><Relationship Id="rId8" Type="http://schemas.openxmlformats.org/officeDocument/2006/relationships/image" Target="../media/image77.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9.png"/><Relationship Id="rId3" Type="http://schemas.openxmlformats.org/officeDocument/2006/relationships/image" Target="../media/image87.png"/><Relationship Id="rId4" Type="http://schemas.openxmlformats.org/officeDocument/2006/relationships/image" Target="../media/image93.png"/><Relationship Id="rId5" Type="http://schemas.openxmlformats.org/officeDocument/2006/relationships/image" Target="../media/image91.png"/><Relationship Id="rId6" Type="http://schemas.openxmlformats.org/officeDocument/2006/relationships/image" Target="../media/image86.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9.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8.png"/><Relationship Id="rId3" Type="http://schemas.openxmlformats.org/officeDocument/2006/relationships/image" Target="../media/image81.png"/><Relationship Id="rId4" Type="http://schemas.openxmlformats.org/officeDocument/2006/relationships/image" Target="../media/image80.png"/><Relationship Id="rId9" Type="http://schemas.openxmlformats.org/officeDocument/2006/relationships/image" Target="../media/image89.png"/><Relationship Id="rId5" Type="http://schemas.openxmlformats.org/officeDocument/2006/relationships/image" Target="../media/image78.png"/><Relationship Id="rId6" Type="http://schemas.openxmlformats.org/officeDocument/2006/relationships/image" Target="../media/image84.png"/><Relationship Id="rId7" Type="http://schemas.openxmlformats.org/officeDocument/2006/relationships/image" Target="../media/image83.png"/><Relationship Id="rId8" Type="http://schemas.openxmlformats.org/officeDocument/2006/relationships/image" Target="../media/image99.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0.png"/><Relationship Id="rId3" Type="http://schemas.openxmlformats.org/officeDocument/2006/relationships/image" Target="../media/image92.png"/><Relationship Id="rId4" Type="http://schemas.openxmlformats.org/officeDocument/2006/relationships/image" Target="../media/image94.png"/><Relationship Id="rId9" Type="http://schemas.openxmlformats.org/officeDocument/2006/relationships/image" Target="../media/image100.png"/><Relationship Id="rId5" Type="http://schemas.openxmlformats.org/officeDocument/2006/relationships/image" Target="../media/image96.png"/><Relationship Id="rId6" Type="http://schemas.openxmlformats.org/officeDocument/2006/relationships/image" Target="../media/image95.png"/><Relationship Id="rId7" Type="http://schemas.openxmlformats.org/officeDocument/2006/relationships/image" Target="../media/image97.png"/><Relationship Id="rId8" Type="http://schemas.openxmlformats.org/officeDocument/2006/relationships/image" Target="../media/image98.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5.png"/><Relationship Id="rId3" Type="http://schemas.openxmlformats.org/officeDocument/2006/relationships/image" Target="../media/image102.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7.png"/><Relationship Id="rId3" Type="http://schemas.openxmlformats.org/officeDocument/2006/relationships/image" Target="../media/image101.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5.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2.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2.png"/><Relationship Id="rId3" Type="http://schemas.openxmlformats.org/officeDocument/2006/relationships/image" Target="../media/image118.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0.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28.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Title Slide: Web Development">
  <p:cSld name="CUSTOM_2_3_1_1_1_1_1_2_1_2_1_1_1_1_2_2_1_2">
    <p:spTree>
      <p:nvGrpSpPr>
        <p:cNvPr id="7" name="Shape 7"/>
        <p:cNvGrpSpPr/>
        <p:nvPr/>
      </p:nvGrpSpPr>
      <p:grpSpPr>
        <a:xfrm>
          <a:off x="0" y="0"/>
          <a:ext cx="0" cy="0"/>
          <a:chOff x="0" y="0"/>
          <a:chExt cx="0" cy="0"/>
        </a:xfrm>
      </p:grpSpPr>
      <p:pic>
        <p:nvPicPr>
          <p:cNvPr id="8" name="Google Shape;8;p2"/>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9" name="Google Shape;9;p2"/>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 name="Google Shape;10;p2"/>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
        <p:nvSpPr>
          <p:cNvPr id="11" name="Google Shape;11;p2"/>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Web Development</a:t>
            </a:r>
            <a:endParaRPr sz="1800">
              <a:solidFill>
                <a:srgbClr val="FFFFFF"/>
              </a:solidFill>
              <a:latin typeface="Roboto Medium"/>
              <a:ea typeface="Roboto Medium"/>
              <a:cs typeface="Roboto Medium"/>
              <a:sym typeface="Roboto Medium"/>
            </a:endParaRPr>
          </a:p>
        </p:txBody>
      </p:sp>
      <p:pic>
        <p:nvPicPr>
          <p:cNvPr id="12" name="Google Shape;12;p2"/>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13" name="Google Shape;13;p2"/>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 name="Google Shape;14;p2"/>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 name="Google Shape;15;p2"/>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16" name="Google Shape;16;p2"/>
          <p:cNvPicPr preferRelativeResize="0"/>
          <p:nvPr/>
        </p:nvPicPr>
        <p:blipFill>
          <a:blip r:embed="rId4">
            <a:alphaModFix/>
          </a:blip>
          <a:stretch>
            <a:fillRect/>
          </a:stretch>
        </p:blipFill>
        <p:spPr>
          <a:xfrm>
            <a:off x="776110" y="1231212"/>
            <a:ext cx="2286002" cy="1703068"/>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Instructor Demonstration">
  <p:cSld name="CUSTOM_2_3_1_1_1_1_1_2_1_2_1_2">
    <p:spTree>
      <p:nvGrpSpPr>
        <p:cNvPr id="82" name="Shape 82"/>
        <p:cNvGrpSpPr/>
        <p:nvPr/>
      </p:nvGrpSpPr>
      <p:grpSpPr>
        <a:xfrm>
          <a:off x="0" y="0"/>
          <a:ext cx="0" cy="0"/>
          <a:chOff x="0" y="0"/>
          <a:chExt cx="0" cy="0"/>
        </a:xfrm>
      </p:grpSpPr>
      <p:pic>
        <p:nvPicPr>
          <p:cNvPr id="83" name="Google Shape;83;p11"/>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84" name="Google Shape;84;p11"/>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1"/>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87" name="Google Shape;87;p11"/>
          <p:cNvSpPr txBox="1"/>
          <p:nvPr/>
        </p:nvSpPr>
        <p:spPr>
          <a:xfrm>
            <a:off x="242550" y="3895344"/>
            <a:ext cx="8907900" cy="427500"/>
          </a:xfrm>
          <a:prstGeom prst="rect">
            <a:avLst/>
          </a:prstGeom>
          <a:noFill/>
          <a:ln>
            <a:noFill/>
          </a:ln>
        </p:spPr>
        <p:txBody>
          <a:bodyPr anchorCtr="0" anchor="t" bIns="91425" lIns="0" spcFirstLastPara="1" rIns="914400" wrap="square" tIns="91425">
            <a:noAutofit/>
          </a:bodyPr>
          <a:lstStyle/>
          <a:p>
            <a:pPr indent="0" lvl="0" marL="0" rtl="0" algn="r">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
        <p:nvSpPr>
          <p:cNvPr id="88" name="Google Shape;88;p1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9" name="Google Shape;89;p11"/>
          <p:cNvPicPr preferRelativeResize="0"/>
          <p:nvPr/>
        </p:nvPicPr>
        <p:blipFill rotWithShape="1">
          <a:blip r:embed="rId3">
            <a:alphaModFix/>
          </a:blip>
          <a:srcRect b="0" l="0" r="0" t="0"/>
          <a:stretch/>
        </p:blipFill>
        <p:spPr>
          <a:xfrm>
            <a:off x="409963" y="-228600"/>
            <a:ext cx="8535272" cy="4064423"/>
          </a:xfrm>
          <a:prstGeom prst="rect">
            <a:avLst/>
          </a:prstGeom>
          <a:noFill/>
          <a:ln>
            <a:noFill/>
          </a:ln>
        </p:spPr>
      </p:pic>
      <p:sp>
        <p:nvSpPr>
          <p:cNvPr id="90" name="Google Shape;90;p11"/>
          <p:cNvSpPr txBox="1"/>
          <p:nvPr>
            <p:ph type="title"/>
          </p:nvPr>
        </p:nvSpPr>
        <p:spPr>
          <a:xfrm>
            <a:off x="-101100" y="4387000"/>
            <a:ext cx="9251400" cy="482100"/>
          </a:xfrm>
          <a:prstGeom prst="rect">
            <a:avLst/>
          </a:prstGeom>
          <a:noFill/>
          <a:ln>
            <a:noFill/>
          </a:ln>
        </p:spPr>
        <p:txBody>
          <a:bodyPr anchorCtr="0" anchor="t" bIns="0" lIns="457200" spcFirstLastPara="1" rIns="914400"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Activity">
  <p:cSld name="CUSTOM_2_3_1_1_1_1_1_2_1_2_1_1_1_1">
    <p:spTree>
      <p:nvGrpSpPr>
        <p:cNvPr id="91" name="Shape 91"/>
        <p:cNvGrpSpPr/>
        <p:nvPr/>
      </p:nvGrpSpPr>
      <p:grpSpPr>
        <a:xfrm>
          <a:off x="0" y="0"/>
          <a:ext cx="0" cy="0"/>
          <a:chOff x="0" y="0"/>
          <a:chExt cx="0" cy="0"/>
        </a:xfrm>
      </p:grpSpPr>
      <p:pic>
        <p:nvPicPr>
          <p:cNvPr id="92" name="Google Shape;92;p12"/>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93" name="Google Shape;93;p12"/>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4" name="Google Shape;94;p12"/>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95" name="Google Shape;95;p12"/>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 name="Google Shape;96;p12"/>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7" name="Google Shape;97;p12"/>
          <p:cNvPicPr preferRelativeResize="0"/>
          <p:nvPr/>
        </p:nvPicPr>
        <p:blipFill rotWithShape="1">
          <a:blip r:embed="rId4">
            <a:alphaModFix/>
          </a:blip>
          <a:srcRect b="39" l="0" r="0" t="29"/>
          <a:stretch/>
        </p:blipFill>
        <p:spPr>
          <a:xfrm>
            <a:off x="899000" y="1133363"/>
            <a:ext cx="1737360" cy="1911096"/>
          </a:xfrm>
          <a:prstGeom prst="rect">
            <a:avLst/>
          </a:prstGeom>
          <a:noFill/>
          <a:ln>
            <a:noFill/>
          </a:ln>
        </p:spPr>
      </p:pic>
      <p:sp>
        <p:nvSpPr>
          <p:cNvPr id="98" name="Google Shape;98;p1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99" name="Google Shape;99;p12"/>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100" name="Google Shape;100;p1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1" name="Google Shape;101;p12"/>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Activity with Instructions ">
  <p:cSld name="CUSTOM_2_5_1_3_1">
    <p:spTree>
      <p:nvGrpSpPr>
        <p:cNvPr id="102" name="Shape 102"/>
        <p:cNvGrpSpPr/>
        <p:nvPr/>
      </p:nvGrpSpPr>
      <p:grpSpPr>
        <a:xfrm>
          <a:off x="0" y="0"/>
          <a:ext cx="0" cy="0"/>
          <a:chOff x="0" y="0"/>
          <a:chExt cx="0" cy="0"/>
        </a:xfrm>
      </p:grpSpPr>
      <p:pic>
        <p:nvPicPr>
          <p:cNvPr id="103" name="Google Shape;103;p13"/>
          <p:cNvPicPr preferRelativeResize="0"/>
          <p:nvPr/>
        </p:nvPicPr>
        <p:blipFill rotWithShape="1">
          <a:blip r:embed="rId2">
            <a:alphaModFix/>
          </a:blip>
          <a:srcRect b="39" l="0" r="0" t="29"/>
          <a:stretch/>
        </p:blipFill>
        <p:spPr>
          <a:xfrm>
            <a:off x="8275625" y="4154800"/>
            <a:ext cx="594361" cy="653795"/>
          </a:xfrm>
          <a:prstGeom prst="rect">
            <a:avLst/>
          </a:prstGeom>
          <a:noFill/>
          <a:ln>
            <a:noFill/>
          </a:ln>
        </p:spPr>
      </p:pic>
      <p:sp>
        <p:nvSpPr>
          <p:cNvPr id="104" name="Google Shape;104;p1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05" name="Google Shape;105;p1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06" name="Google Shape;106;p1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7" name="Google Shape;107;p1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8" name="Google Shape;108;p13"/>
          <p:cNvSpPr txBox="1"/>
          <p:nvPr>
            <p:ph idx="2"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cxnSp>
        <p:nvCxnSpPr>
          <p:cNvPr id="109" name="Google Shape;109;p1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10" name="Google Shape;110;p13"/>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1" name="Google Shape;111;p13"/>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Challenge">
  <p:cSld name="CUSTOM_2_3_1_1_1_1_1_2_1_2_1_1_4">
    <p:spTree>
      <p:nvGrpSpPr>
        <p:cNvPr id="112" name="Shape 112"/>
        <p:cNvGrpSpPr/>
        <p:nvPr/>
      </p:nvGrpSpPr>
      <p:grpSpPr>
        <a:xfrm>
          <a:off x="0" y="0"/>
          <a:ext cx="0" cy="0"/>
          <a:chOff x="0" y="0"/>
          <a:chExt cx="0" cy="0"/>
        </a:xfrm>
      </p:grpSpPr>
      <p:pic>
        <p:nvPicPr>
          <p:cNvPr id="113" name="Google Shape;113;p14"/>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14" name="Google Shape;114;p14"/>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5" name="Google Shape;115;p14"/>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16" name="Google Shape;116;p1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17" name="Google Shape;117;p14"/>
          <p:cNvSpPr txBox="1"/>
          <p:nvPr>
            <p:ph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8" name="Google Shape;118;p14"/>
          <p:cNvSpPr txBox="1"/>
          <p:nvPr>
            <p:ph idx="2"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9" name="Google Shape;119;p14"/>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120" name="Google Shape;120;p1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21" name="Google Shape;121;p14"/>
          <p:cNvPicPr preferRelativeResize="0"/>
          <p:nvPr/>
        </p:nvPicPr>
        <p:blipFill rotWithShape="1">
          <a:blip r:embed="rId4">
            <a:alphaModFix/>
          </a:blip>
          <a:srcRect b="0" l="0" r="0" t="0"/>
          <a:stretch/>
        </p:blipFill>
        <p:spPr>
          <a:xfrm>
            <a:off x="273900" y="-595025"/>
            <a:ext cx="2950353" cy="514350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Challenge with Instructions">
  <p:cSld name="CUSTOM_2_5_1_4">
    <p:spTree>
      <p:nvGrpSpPr>
        <p:cNvPr id="122" name="Shape 122"/>
        <p:cNvGrpSpPr/>
        <p:nvPr/>
      </p:nvGrpSpPr>
      <p:grpSpPr>
        <a:xfrm>
          <a:off x="0" y="0"/>
          <a:ext cx="0" cy="0"/>
          <a:chOff x="0" y="0"/>
          <a:chExt cx="0" cy="0"/>
        </a:xfrm>
      </p:grpSpPr>
      <p:sp>
        <p:nvSpPr>
          <p:cNvPr id="123" name="Google Shape;123;p15"/>
          <p:cNvSpPr txBox="1"/>
          <p:nvPr>
            <p:ph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4" name="Google Shape;124;p1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25" name="Google Shape;125;p1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26" name="Google Shape;126;p15"/>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127" name="Google Shape;127;p15"/>
          <p:cNvSpPr txBox="1"/>
          <p:nvPr>
            <p:ph idx="2"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8" name="Google Shape;128;p15"/>
          <p:cNvSpPr txBox="1"/>
          <p:nvPr>
            <p:ph idx="3"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29" name="Google Shape;129;p1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30" name="Google Shape;130;p15"/>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31" name="Google Shape;131;p15"/>
          <p:cNvPicPr preferRelativeResize="0"/>
          <p:nvPr/>
        </p:nvPicPr>
        <p:blipFill rotWithShape="1">
          <a:blip r:embed="rId2">
            <a:alphaModFix/>
          </a:blip>
          <a:srcRect b="0" l="0" r="0" t="0"/>
          <a:stretch/>
        </p:blipFill>
        <p:spPr>
          <a:xfrm>
            <a:off x="8213200" y="3862850"/>
            <a:ext cx="656773" cy="1144971"/>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Homework">
  <p:cSld name="CUSTOM_2_3_1_1_1_1_1_2_1_2_1_1_3_1">
    <p:spTree>
      <p:nvGrpSpPr>
        <p:cNvPr id="132" name="Shape 132"/>
        <p:cNvGrpSpPr/>
        <p:nvPr/>
      </p:nvGrpSpPr>
      <p:grpSpPr>
        <a:xfrm>
          <a:off x="0" y="0"/>
          <a:ext cx="0" cy="0"/>
          <a:chOff x="0" y="0"/>
          <a:chExt cx="0" cy="0"/>
        </a:xfrm>
      </p:grpSpPr>
      <p:pic>
        <p:nvPicPr>
          <p:cNvPr id="133" name="Google Shape;133;p16"/>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34" name="Google Shape;134;p16"/>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5" name="Google Shape;135;p16"/>
          <p:cNvPicPr preferRelativeResize="0"/>
          <p:nvPr/>
        </p:nvPicPr>
        <p:blipFill rotWithShape="1">
          <a:blip r:embed="rId3">
            <a:alphaModFix/>
          </a:blip>
          <a:srcRect b="0" l="209" r="209" t="0"/>
          <a:stretch/>
        </p:blipFill>
        <p:spPr>
          <a:xfrm>
            <a:off x="858369" y="1097625"/>
            <a:ext cx="1737361" cy="1980591"/>
          </a:xfrm>
          <a:prstGeom prst="rect">
            <a:avLst/>
          </a:prstGeom>
          <a:noFill/>
          <a:ln>
            <a:noFill/>
          </a:ln>
        </p:spPr>
      </p:pic>
      <p:sp>
        <p:nvSpPr>
          <p:cNvPr id="136" name="Google Shape;136;p16"/>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7" name="Google Shape;137;p16"/>
          <p:cNvPicPr preferRelativeResize="0"/>
          <p:nvPr/>
        </p:nvPicPr>
        <p:blipFill>
          <a:blip r:embed="rId4">
            <a:alphaModFix/>
          </a:blip>
          <a:stretch>
            <a:fillRect/>
          </a:stretch>
        </p:blipFill>
        <p:spPr>
          <a:xfrm>
            <a:off x="8062160" y="3975150"/>
            <a:ext cx="548640" cy="725893"/>
          </a:xfrm>
          <a:prstGeom prst="rect">
            <a:avLst/>
          </a:prstGeom>
          <a:noFill/>
          <a:ln>
            <a:noFill/>
          </a:ln>
        </p:spPr>
      </p:pic>
      <p:sp>
        <p:nvSpPr>
          <p:cNvPr id="138" name="Google Shape;138;p1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39" name="Google Shape;139;p16"/>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0" name="Google Shape;140;p16"/>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Due Date:</a:t>
            </a:r>
            <a:endParaRPr b="1" sz="1300">
              <a:solidFill>
                <a:srgbClr val="FFFFFF"/>
              </a:solidFill>
              <a:latin typeface="Roboto"/>
              <a:ea typeface="Roboto"/>
              <a:cs typeface="Roboto"/>
              <a:sym typeface="Roboto"/>
            </a:endParaRPr>
          </a:p>
        </p:txBody>
      </p:sp>
      <p:sp>
        <p:nvSpPr>
          <p:cNvPr id="141" name="Google Shape;141;p1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2" name="Google Shape;142;p16"/>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1800">
          <p15:clr>
            <a:srgbClr val="F9AD4C"/>
          </p15:clr>
        </p15:guide>
      </p15:sldGuideLst>
    </p:ext>
  </p:extLst>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Homework with Instructions">
  <p:cSld name="CUSTOM_2_5_2">
    <p:spTree>
      <p:nvGrpSpPr>
        <p:cNvPr id="143" name="Shape 143"/>
        <p:cNvGrpSpPr/>
        <p:nvPr/>
      </p:nvGrpSpPr>
      <p:grpSpPr>
        <a:xfrm>
          <a:off x="0" y="0"/>
          <a:ext cx="0" cy="0"/>
          <a:chOff x="0" y="0"/>
          <a:chExt cx="0" cy="0"/>
        </a:xfrm>
      </p:grpSpPr>
      <p:sp>
        <p:nvSpPr>
          <p:cNvPr id="144" name="Google Shape;144;p17"/>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145" name="Google Shape;145;p1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46" name="Google Shape;146;p1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pic>
        <p:nvPicPr>
          <p:cNvPr id="147" name="Google Shape;147;p17"/>
          <p:cNvPicPr preferRelativeResize="0"/>
          <p:nvPr/>
        </p:nvPicPr>
        <p:blipFill rotWithShape="1">
          <a:blip r:embed="rId2">
            <a:alphaModFix/>
          </a:blip>
          <a:srcRect b="0" l="504" r="504" t="0"/>
          <a:stretch/>
        </p:blipFill>
        <p:spPr>
          <a:xfrm>
            <a:off x="8257069" y="4200875"/>
            <a:ext cx="548641" cy="624077"/>
          </a:xfrm>
          <a:prstGeom prst="rect">
            <a:avLst/>
          </a:prstGeom>
          <a:noFill/>
          <a:ln>
            <a:noFill/>
          </a:ln>
        </p:spPr>
      </p:pic>
      <p:sp>
        <p:nvSpPr>
          <p:cNvPr id="148" name="Google Shape;148;p1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9" name="Google Shape;149;p17"/>
          <p:cNvSpPr txBox="1"/>
          <p:nvPr>
            <p:ph idx="2"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50" name="Google Shape;150;p1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51" name="Google Shape;151;p17"/>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2" name="Google Shape;152;p17"/>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5005">
          <p15:clr>
            <a:srgbClr val="F9AD4C"/>
          </p15:clr>
        </p15:guide>
      </p15:sldGuideLst>
    </p:ext>
  </p:extLs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Numbered 1–4 (Green)">
  <p:cSld name="CUSTOM_2_7_1">
    <p:spTree>
      <p:nvGrpSpPr>
        <p:cNvPr id="153" name="Shape 153"/>
        <p:cNvGrpSpPr/>
        <p:nvPr/>
      </p:nvGrpSpPr>
      <p:grpSpPr>
        <a:xfrm>
          <a:off x="0" y="0"/>
          <a:ext cx="0" cy="0"/>
          <a:chOff x="0" y="0"/>
          <a:chExt cx="0" cy="0"/>
        </a:xfrm>
      </p:grpSpPr>
      <p:sp>
        <p:nvSpPr>
          <p:cNvPr id="154" name="Google Shape;154;p18"/>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6" name="Google Shape;156;p1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57" name="Google Shape;157;p1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58" name="Google Shape;158;p1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59" name="Google Shape;159;p1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60" name="Google Shape;160;p1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61" name="Google Shape;161;p18"/>
          <p:cNvGrpSpPr/>
          <p:nvPr/>
        </p:nvGrpSpPr>
        <p:grpSpPr>
          <a:xfrm>
            <a:off x="457200" y="1378813"/>
            <a:ext cx="776889" cy="621300"/>
            <a:chOff x="457200" y="1378813"/>
            <a:chExt cx="776889" cy="621300"/>
          </a:xfrm>
        </p:grpSpPr>
        <p:sp>
          <p:nvSpPr>
            <p:cNvPr id="162" name="Google Shape;162;p18"/>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63" name="Google Shape;163;p18"/>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4" name="Google Shape;164;p18"/>
          <p:cNvGrpSpPr/>
          <p:nvPr/>
        </p:nvGrpSpPr>
        <p:grpSpPr>
          <a:xfrm>
            <a:off x="457200" y="2228725"/>
            <a:ext cx="776889" cy="621300"/>
            <a:chOff x="457200" y="1378813"/>
            <a:chExt cx="776889" cy="621300"/>
          </a:xfrm>
        </p:grpSpPr>
        <p:sp>
          <p:nvSpPr>
            <p:cNvPr id="165" name="Google Shape;165;p18"/>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66" name="Google Shape;166;p18"/>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7" name="Google Shape;167;p18"/>
          <p:cNvGrpSpPr/>
          <p:nvPr/>
        </p:nvGrpSpPr>
        <p:grpSpPr>
          <a:xfrm>
            <a:off x="457200" y="3073850"/>
            <a:ext cx="776889" cy="621300"/>
            <a:chOff x="457200" y="1378813"/>
            <a:chExt cx="776889" cy="621300"/>
          </a:xfrm>
        </p:grpSpPr>
        <p:sp>
          <p:nvSpPr>
            <p:cNvPr id="168" name="Google Shape;168;p18"/>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69" name="Google Shape;169;p18"/>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0" name="Google Shape;170;p18"/>
          <p:cNvGrpSpPr/>
          <p:nvPr/>
        </p:nvGrpSpPr>
        <p:grpSpPr>
          <a:xfrm>
            <a:off x="457200" y="3923750"/>
            <a:ext cx="776889" cy="621300"/>
            <a:chOff x="457200" y="1378813"/>
            <a:chExt cx="776889" cy="621300"/>
          </a:xfrm>
        </p:grpSpPr>
        <p:sp>
          <p:nvSpPr>
            <p:cNvPr id="171" name="Google Shape;171;p18"/>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72" name="Google Shape;172;p18"/>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3" name="Google Shape;173;p18"/>
          <p:cNvSpPr txBox="1"/>
          <p:nvPr>
            <p:ph idx="3" type="subTitle"/>
          </p:nvPr>
        </p:nvSpPr>
        <p:spPr>
          <a:xfrm>
            <a:off x="-12300" y="13980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4" name="Google Shape;174;p18"/>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18"/>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8"/>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8"/>
          <p:cNvSpPr txBox="1"/>
          <p:nvPr>
            <p:ph idx="4" type="subTitle"/>
          </p:nvPr>
        </p:nvSpPr>
        <p:spPr>
          <a:xfrm>
            <a:off x="-12300" y="223353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8" name="Google Shape;178;p18"/>
          <p:cNvSpPr txBox="1"/>
          <p:nvPr>
            <p:ph idx="5" type="subTitle"/>
          </p:nvPr>
        </p:nvSpPr>
        <p:spPr>
          <a:xfrm>
            <a:off x="0" y="3076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9" name="Google Shape;179;p18"/>
          <p:cNvSpPr txBox="1"/>
          <p:nvPr>
            <p:ph idx="6" type="subTitle"/>
          </p:nvPr>
        </p:nvSpPr>
        <p:spPr>
          <a:xfrm>
            <a:off x="-12300" y="39189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 Numbered 1–5 (Green)">
  <p:cSld name="CUSTOM_2_7_1_4">
    <p:spTree>
      <p:nvGrpSpPr>
        <p:cNvPr id="180" name="Shape 180"/>
        <p:cNvGrpSpPr/>
        <p:nvPr/>
      </p:nvGrpSpPr>
      <p:grpSpPr>
        <a:xfrm>
          <a:off x="0" y="0"/>
          <a:ext cx="0" cy="0"/>
          <a:chOff x="0" y="0"/>
          <a:chExt cx="0" cy="0"/>
        </a:xfrm>
      </p:grpSpPr>
      <p:sp>
        <p:nvSpPr>
          <p:cNvPr id="181" name="Google Shape;181;p19"/>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3" name="Google Shape;183;p1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84" name="Google Shape;184;p1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85" name="Google Shape;185;p1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86" name="Google Shape;186;p1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87" name="Google Shape;187;p1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88" name="Google Shape;188;p19"/>
          <p:cNvGrpSpPr/>
          <p:nvPr/>
        </p:nvGrpSpPr>
        <p:grpSpPr>
          <a:xfrm>
            <a:off x="457200" y="1300225"/>
            <a:ext cx="776889" cy="621300"/>
            <a:chOff x="457200" y="1378813"/>
            <a:chExt cx="776889" cy="621300"/>
          </a:xfrm>
        </p:grpSpPr>
        <p:sp>
          <p:nvSpPr>
            <p:cNvPr id="189" name="Google Shape;189;p19"/>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90" name="Google Shape;190;p19"/>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1" name="Google Shape;191;p19"/>
          <p:cNvGrpSpPr/>
          <p:nvPr/>
        </p:nvGrpSpPr>
        <p:grpSpPr>
          <a:xfrm>
            <a:off x="457200" y="2000125"/>
            <a:ext cx="776889" cy="621300"/>
            <a:chOff x="457200" y="1378813"/>
            <a:chExt cx="776889" cy="621300"/>
          </a:xfrm>
        </p:grpSpPr>
        <p:sp>
          <p:nvSpPr>
            <p:cNvPr id="192" name="Google Shape;192;p19"/>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93" name="Google Shape;193;p19"/>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 name="Google Shape;194;p19"/>
          <p:cNvGrpSpPr/>
          <p:nvPr/>
        </p:nvGrpSpPr>
        <p:grpSpPr>
          <a:xfrm>
            <a:off x="457200" y="2692850"/>
            <a:ext cx="776889" cy="621300"/>
            <a:chOff x="457200" y="1378813"/>
            <a:chExt cx="776889" cy="621300"/>
          </a:xfrm>
        </p:grpSpPr>
        <p:sp>
          <p:nvSpPr>
            <p:cNvPr id="195" name="Google Shape;195;p19"/>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96" name="Google Shape;196;p19"/>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7" name="Google Shape;197;p19"/>
          <p:cNvGrpSpPr/>
          <p:nvPr/>
        </p:nvGrpSpPr>
        <p:grpSpPr>
          <a:xfrm>
            <a:off x="457200" y="3390350"/>
            <a:ext cx="776889" cy="621300"/>
            <a:chOff x="457200" y="1378813"/>
            <a:chExt cx="776889" cy="621300"/>
          </a:xfrm>
        </p:grpSpPr>
        <p:sp>
          <p:nvSpPr>
            <p:cNvPr id="198" name="Google Shape;198;p19"/>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99" name="Google Shape;199;p19"/>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0" name="Google Shape;200;p19"/>
          <p:cNvSpPr txBox="1"/>
          <p:nvPr>
            <p:ph idx="3" type="subTitle"/>
          </p:nvPr>
        </p:nvSpPr>
        <p:spPr>
          <a:xfrm>
            <a:off x="-7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1" name="Google Shape;201;p19"/>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9"/>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19"/>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19"/>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5" name="Google Shape;205;p19"/>
          <p:cNvSpPr txBox="1"/>
          <p:nvPr>
            <p:ph idx="5" type="subTitle"/>
          </p:nvPr>
        </p:nvSpPr>
        <p:spPr>
          <a:xfrm>
            <a:off x="0" y="2695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6" name="Google Shape;206;p19"/>
          <p:cNvSpPr txBox="1"/>
          <p:nvPr>
            <p:ph idx="6" type="subTitle"/>
          </p:nvPr>
        </p:nvSpPr>
        <p:spPr>
          <a:xfrm>
            <a:off x="-12300" y="33855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07" name="Google Shape;207;p19"/>
          <p:cNvGrpSpPr/>
          <p:nvPr/>
        </p:nvGrpSpPr>
        <p:grpSpPr>
          <a:xfrm>
            <a:off x="469500" y="4083075"/>
            <a:ext cx="776889" cy="621300"/>
            <a:chOff x="457200" y="1378813"/>
            <a:chExt cx="776889" cy="621300"/>
          </a:xfrm>
        </p:grpSpPr>
        <p:sp>
          <p:nvSpPr>
            <p:cNvPr id="208" name="Google Shape;208;p19"/>
            <p:cNvSpPr/>
            <p:nvPr/>
          </p:nvSpPr>
          <p:spPr>
            <a:xfrm>
              <a:off x="457200" y="1378813"/>
              <a:ext cx="695400" cy="621300"/>
            </a:xfrm>
            <a:prstGeom prst="roundRect">
              <a:avLst>
                <a:gd fmla="val 16667" name="adj"/>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09" name="Google Shape;209;p19"/>
            <p:cNvSpPr/>
            <p:nvPr/>
          </p:nvSpPr>
          <p:spPr>
            <a:xfrm rot="5400000">
              <a:off x="969614" y="1607625"/>
              <a:ext cx="340325" cy="188625"/>
            </a:xfrm>
            <a:prstGeom prst="flowChartExtract">
              <a:avLst/>
            </a:prstGeom>
            <a:solidFill>
              <a:srgbClr val="134F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0" name="Google Shape;210;p19"/>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9"/>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9. Numbered 1–6 (Gray)">
  <p:cSld name="CUSTOM_2_7_1_3_1_1">
    <p:spTree>
      <p:nvGrpSpPr>
        <p:cNvPr id="212" name="Shape 212"/>
        <p:cNvGrpSpPr/>
        <p:nvPr/>
      </p:nvGrpSpPr>
      <p:grpSpPr>
        <a:xfrm>
          <a:off x="0" y="0"/>
          <a:ext cx="0" cy="0"/>
          <a:chOff x="0" y="0"/>
          <a:chExt cx="0" cy="0"/>
        </a:xfrm>
      </p:grpSpPr>
      <p:sp>
        <p:nvSpPr>
          <p:cNvPr id="213" name="Google Shape;213;p20"/>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2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5" name="Google Shape;215;p2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16" name="Google Shape;216;p2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17" name="Google Shape;217;p2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18" name="Google Shape;218;p2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19" name="Google Shape;219;p2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20" name="Google Shape;220;p20"/>
          <p:cNvGrpSpPr/>
          <p:nvPr/>
        </p:nvGrpSpPr>
        <p:grpSpPr>
          <a:xfrm>
            <a:off x="457200" y="1237825"/>
            <a:ext cx="776900" cy="486300"/>
            <a:chOff x="457200" y="1466425"/>
            <a:chExt cx="776900" cy="486300"/>
          </a:xfrm>
        </p:grpSpPr>
        <p:sp>
          <p:nvSpPr>
            <p:cNvPr id="221" name="Google Shape;221;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22" name="Google Shape;222;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3" name="Google Shape;223;p20"/>
          <p:cNvSpPr txBox="1"/>
          <p:nvPr>
            <p:ph idx="3" type="subTitle"/>
          </p:nvPr>
        </p:nvSpPr>
        <p:spPr>
          <a:xfrm>
            <a:off x="-12150"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4" name="Google Shape;224;p20"/>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5" name="Google Shape;225;p20"/>
          <p:cNvGrpSpPr/>
          <p:nvPr/>
        </p:nvGrpSpPr>
        <p:grpSpPr>
          <a:xfrm>
            <a:off x="457200" y="1828900"/>
            <a:ext cx="776900" cy="486300"/>
            <a:chOff x="457200" y="1466425"/>
            <a:chExt cx="776900" cy="486300"/>
          </a:xfrm>
        </p:grpSpPr>
        <p:sp>
          <p:nvSpPr>
            <p:cNvPr id="226" name="Google Shape;226;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27" name="Google Shape;227;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8" name="Google Shape;228;p20"/>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9" name="Google Shape;229;p20"/>
          <p:cNvGrpSpPr/>
          <p:nvPr/>
        </p:nvGrpSpPr>
        <p:grpSpPr>
          <a:xfrm>
            <a:off x="457200" y="2419975"/>
            <a:ext cx="776900" cy="486300"/>
            <a:chOff x="457200" y="1466425"/>
            <a:chExt cx="776900" cy="486300"/>
          </a:xfrm>
        </p:grpSpPr>
        <p:sp>
          <p:nvSpPr>
            <p:cNvPr id="230" name="Google Shape;230;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31" name="Google Shape;231;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2" name="Google Shape;232;p20"/>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3" name="Google Shape;233;p20"/>
          <p:cNvGrpSpPr/>
          <p:nvPr/>
        </p:nvGrpSpPr>
        <p:grpSpPr>
          <a:xfrm>
            <a:off x="457200" y="3011050"/>
            <a:ext cx="776900" cy="486300"/>
            <a:chOff x="457200" y="1466425"/>
            <a:chExt cx="776900" cy="486300"/>
          </a:xfrm>
        </p:grpSpPr>
        <p:sp>
          <p:nvSpPr>
            <p:cNvPr id="234" name="Google Shape;234;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35" name="Google Shape;235;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6" name="Google Shape;236;p20"/>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7" name="Google Shape;237;p20"/>
          <p:cNvGrpSpPr/>
          <p:nvPr/>
        </p:nvGrpSpPr>
        <p:grpSpPr>
          <a:xfrm>
            <a:off x="457200" y="3602137"/>
            <a:ext cx="776900" cy="486300"/>
            <a:chOff x="457200" y="1466425"/>
            <a:chExt cx="776900" cy="486300"/>
          </a:xfrm>
        </p:grpSpPr>
        <p:sp>
          <p:nvSpPr>
            <p:cNvPr id="238" name="Google Shape;238;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39" name="Google Shape;239;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0" name="Google Shape;240;p20"/>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1" name="Google Shape;241;p20"/>
          <p:cNvGrpSpPr/>
          <p:nvPr/>
        </p:nvGrpSpPr>
        <p:grpSpPr>
          <a:xfrm>
            <a:off x="457200" y="4193262"/>
            <a:ext cx="776900" cy="486300"/>
            <a:chOff x="457200" y="1466425"/>
            <a:chExt cx="776900" cy="486300"/>
          </a:xfrm>
        </p:grpSpPr>
        <p:sp>
          <p:nvSpPr>
            <p:cNvPr id="242" name="Google Shape;242;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43" name="Google Shape;243;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4" name="Google Shape;244;p20"/>
          <p:cNvSpPr txBox="1"/>
          <p:nvPr>
            <p:ph idx="4" type="subTitle"/>
          </p:nvPr>
        </p:nvSpPr>
        <p:spPr>
          <a:xfrm>
            <a:off x="-12075" y="18488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5" name="Google Shape;245;p20"/>
          <p:cNvSpPr txBox="1"/>
          <p:nvPr>
            <p:ph idx="5" type="subTitle"/>
          </p:nvPr>
        </p:nvSpPr>
        <p:spPr>
          <a:xfrm>
            <a:off x="-12075" y="24399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6" name="Google Shape;246;p20"/>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7" name="Google Shape;247;p20"/>
          <p:cNvSpPr txBox="1"/>
          <p:nvPr>
            <p:ph idx="7" type="subTitle"/>
          </p:nvPr>
        </p:nvSpPr>
        <p:spPr>
          <a:xfrm>
            <a:off x="12475" y="3622088"/>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8" name="Google Shape;248;p20"/>
          <p:cNvSpPr txBox="1"/>
          <p:nvPr>
            <p:ph idx="8" type="subTitle"/>
          </p:nvPr>
        </p:nvSpPr>
        <p:spPr>
          <a:xfrm>
            <a:off x="12475" y="42361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Title Slide: UX/UI Design">
  <p:cSld name="CUSTOM_2_3_1_1_1_1_1_2_1_2_1_1_1_1_2_2_1_1_1">
    <p:spTree>
      <p:nvGrpSpPr>
        <p:cNvPr id="17" name="Shape 17"/>
        <p:cNvGrpSpPr/>
        <p:nvPr/>
      </p:nvGrpSpPr>
      <p:grpSpPr>
        <a:xfrm>
          <a:off x="0" y="0"/>
          <a:ext cx="0" cy="0"/>
          <a:chOff x="0" y="0"/>
          <a:chExt cx="0" cy="0"/>
        </a:xfrm>
      </p:grpSpPr>
      <p:pic>
        <p:nvPicPr>
          <p:cNvPr id="18" name="Google Shape;18;p3"/>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19" name="Google Shape;19;p3"/>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UX/UI Design</a:t>
            </a:r>
            <a:endParaRPr sz="1800">
              <a:solidFill>
                <a:srgbClr val="FFFFFF"/>
              </a:solidFill>
              <a:latin typeface="Roboto Medium"/>
              <a:ea typeface="Roboto Medium"/>
              <a:cs typeface="Roboto Medium"/>
              <a:sym typeface="Roboto Medium"/>
            </a:endParaRPr>
          </a:p>
        </p:txBody>
      </p:sp>
      <p:pic>
        <p:nvPicPr>
          <p:cNvPr id="21" name="Google Shape;21;p3"/>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22" name="Google Shape;22;p3"/>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 name="Google Shape;23;p3"/>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 name="Google Shape;24;p3"/>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25" name="Google Shape;25;p3"/>
          <p:cNvPicPr preferRelativeResize="0"/>
          <p:nvPr/>
        </p:nvPicPr>
        <p:blipFill>
          <a:blip r:embed="rId4">
            <a:alphaModFix/>
          </a:blip>
          <a:stretch>
            <a:fillRect/>
          </a:stretch>
        </p:blipFill>
        <p:spPr>
          <a:xfrm>
            <a:off x="584735" y="1058550"/>
            <a:ext cx="2560322" cy="1920238"/>
          </a:xfrm>
          <a:prstGeom prst="rect">
            <a:avLst/>
          </a:prstGeom>
          <a:noFill/>
          <a:ln>
            <a:noFill/>
          </a:ln>
        </p:spPr>
      </p:pic>
      <p:sp>
        <p:nvSpPr>
          <p:cNvPr id="26" name="Google Shape;26;p3"/>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 Numbered 1–6 (Blue)">
  <p:cSld name="CUSTOM_2_7_1_3_1_1_2">
    <p:spTree>
      <p:nvGrpSpPr>
        <p:cNvPr id="249" name="Shape 249"/>
        <p:cNvGrpSpPr/>
        <p:nvPr/>
      </p:nvGrpSpPr>
      <p:grpSpPr>
        <a:xfrm>
          <a:off x="0" y="0"/>
          <a:ext cx="0" cy="0"/>
          <a:chOff x="0" y="0"/>
          <a:chExt cx="0" cy="0"/>
        </a:xfrm>
      </p:grpSpPr>
      <p:sp>
        <p:nvSpPr>
          <p:cNvPr id="250" name="Google Shape;250;p21"/>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2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2" name="Google Shape;252;p2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53" name="Google Shape;253;p2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54" name="Google Shape;254;p2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55" name="Google Shape;255;p2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56" name="Google Shape;256;p2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57" name="Google Shape;257;p21"/>
          <p:cNvGrpSpPr/>
          <p:nvPr/>
        </p:nvGrpSpPr>
        <p:grpSpPr>
          <a:xfrm>
            <a:off x="457200" y="1237825"/>
            <a:ext cx="776900" cy="486300"/>
            <a:chOff x="457200" y="1466425"/>
            <a:chExt cx="776900" cy="486300"/>
          </a:xfrm>
        </p:grpSpPr>
        <p:sp>
          <p:nvSpPr>
            <p:cNvPr id="258" name="Google Shape;258;p21"/>
            <p:cNvSpPr/>
            <p:nvPr/>
          </p:nvSpPr>
          <p:spPr>
            <a:xfrm>
              <a:off x="457200" y="1466425"/>
              <a:ext cx="695400" cy="486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59" name="Google Shape;259;p21"/>
            <p:cNvSpPr/>
            <p:nvPr/>
          </p:nvSpPr>
          <p:spPr>
            <a:xfrm rot="5400000">
              <a:off x="973100" y="1624950"/>
              <a:ext cx="33337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0" name="Google Shape;260;p21"/>
          <p:cNvSpPr txBox="1"/>
          <p:nvPr>
            <p:ph idx="3" type="subTitle"/>
          </p:nvPr>
        </p:nvSpPr>
        <p:spPr>
          <a:xfrm>
            <a:off x="-12225"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1" name="Google Shape;261;p21"/>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2" name="Google Shape;262;p21"/>
          <p:cNvGrpSpPr/>
          <p:nvPr/>
        </p:nvGrpSpPr>
        <p:grpSpPr>
          <a:xfrm>
            <a:off x="457200" y="1828900"/>
            <a:ext cx="776900" cy="486300"/>
            <a:chOff x="457200" y="1466425"/>
            <a:chExt cx="776900" cy="486300"/>
          </a:xfrm>
        </p:grpSpPr>
        <p:sp>
          <p:nvSpPr>
            <p:cNvPr id="263" name="Google Shape;263;p21"/>
            <p:cNvSpPr/>
            <p:nvPr/>
          </p:nvSpPr>
          <p:spPr>
            <a:xfrm>
              <a:off x="457200" y="1466425"/>
              <a:ext cx="695400" cy="486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64" name="Google Shape;264;p21"/>
            <p:cNvSpPr/>
            <p:nvPr/>
          </p:nvSpPr>
          <p:spPr>
            <a:xfrm rot="5400000">
              <a:off x="973100" y="1624950"/>
              <a:ext cx="33337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5" name="Google Shape;265;p21"/>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6" name="Google Shape;266;p21"/>
          <p:cNvGrpSpPr/>
          <p:nvPr/>
        </p:nvGrpSpPr>
        <p:grpSpPr>
          <a:xfrm>
            <a:off x="457200" y="2419975"/>
            <a:ext cx="776900" cy="486300"/>
            <a:chOff x="457200" y="1466425"/>
            <a:chExt cx="776900" cy="486300"/>
          </a:xfrm>
        </p:grpSpPr>
        <p:sp>
          <p:nvSpPr>
            <p:cNvPr id="267" name="Google Shape;267;p21"/>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68" name="Google Shape;268;p21"/>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9" name="Google Shape;269;p21"/>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0" name="Google Shape;270;p21"/>
          <p:cNvGrpSpPr/>
          <p:nvPr/>
        </p:nvGrpSpPr>
        <p:grpSpPr>
          <a:xfrm>
            <a:off x="457200" y="3011050"/>
            <a:ext cx="776900" cy="486300"/>
            <a:chOff x="457200" y="1466425"/>
            <a:chExt cx="776900" cy="486300"/>
          </a:xfrm>
        </p:grpSpPr>
        <p:sp>
          <p:nvSpPr>
            <p:cNvPr id="271" name="Google Shape;271;p21"/>
            <p:cNvSpPr/>
            <p:nvPr/>
          </p:nvSpPr>
          <p:spPr>
            <a:xfrm>
              <a:off x="457200" y="1466425"/>
              <a:ext cx="695400" cy="486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72" name="Google Shape;272;p21"/>
            <p:cNvSpPr/>
            <p:nvPr/>
          </p:nvSpPr>
          <p:spPr>
            <a:xfrm rot="5400000">
              <a:off x="973100" y="1624950"/>
              <a:ext cx="33337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3" name="Google Shape;273;p21"/>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4" name="Google Shape;274;p21"/>
          <p:cNvGrpSpPr/>
          <p:nvPr/>
        </p:nvGrpSpPr>
        <p:grpSpPr>
          <a:xfrm>
            <a:off x="457200" y="3602137"/>
            <a:ext cx="776900" cy="486300"/>
            <a:chOff x="457200" y="1466425"/>
            <a:chExt cx="776900" cy="486300"/>
          </a:xfrm>
        </p:grpSpPr>
        <p:sp>
          <p:nvSpPr>
            <p:cNvPr id="275" name="Google Shape;275;p21"/>
            <p:cNvSpPr/>
            <p:nvPr/>
          </p:nvSpPr>
          <p:spPr>
            <a:xfrm>
              <a:off x="457200" y="1466425"/>
              <a:ext cx="695400" cy="486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76" name="Google Shape;276;p21"/>
            <p:cNvSpPr/>
            <p:nvPr/>
          </p:nvSpPr>
          <p:spPr>
            <a:xfrm rot="5400000">
              <a:off x="973100" y="1624950"/>
              <a:ext cx="33337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7" name="Google Shape;277;p21"/>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8" name="Google Shape;278;p21"/>
          <p:cNvGrpSpPr/>
          <p:nvPr/>
        </p:nvGrpSpPr>
        <p:grpSpPr>
          <a:xfrm>
            <a:off x="457200" y="4193262"/>
            <a:ext cx="776900" cy="486300"/>
            <a:chOff x="457200" y="1466425"/>
            <a:chExt cx="776900" cy="486300"/>
          </a:xfrm>
        </p:grpSpPr>
        <p:sp>
          <p:nvSpPr>
            <p:cNvPr id="279" name="Google Shape;279;p21"/>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80" name="Google Shape;280;p21"/>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1" name="Google Shape;281;p21"/>
          <p:cNvSpPr txBox="1"/>
          <p:nvPr>
            <p:ph idx="4" type="subTitle"/>
          </p:nvPr>
        </p:nvSpPr>
        <p:spPr>
          <a:xfrm>
            <a:off x="-12300" y="1858813"/>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2" name="Google Shape;282;p21"/>
          <p:cNvSpPr txBox="1"/>
          <p:nvPr>
            <p:ph idx="5" type="subTitle"/>
          </p:nvPr>
        </p:nvSpPr>
        <p:spPr>
          <a:xfrm>
            <a:off x="12250" y="24399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3" name="Google Shape;283;p21"/>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4" name="Google Shape;284;p21"/>
          <p:cNvSpPr txBox="1"/>
          <p:nvPr>
            <p:ph idx="7" type="subTitle"/>
          </p:nvPr>
        </p:nvSpPr>
        <p:spPr>
          <a:xfrm>
            <a:off x="-12125" y="362210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5" name="Google Shape;285;p21"/>
          <p:cNvSpPr txBox="1"/>
          <p:nvPr>
            <p:ph idx="8" type="subTitle"/>
          </p:nvPr>
        </p:nvSpPr>
        <p:spPr>
          <a:xfrm>
            <a:off x="-12150" y="42361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1. Numbered 1–7 (Gray)">
  <p:cSld name="CUSTOM_2_7_1_3_1_1_1">
    <p:spTree>
      <p:nvGrpSpPr>
        <p:cNvPr id="286" name="Shape 286"/>
        <p:cNvGrpSpPr/>
        <p:nvPr/>
      </p:nvGrpSpPr>
      <p:grpSpPr>
        <a:xfrm>
          <a:off x="0" y="0"/>
          <a:ext cx="0" cy="0"/>
          <a:chOff x="0" y="0"/>
          <a:chExt cx="0" cy="0"/>
        </a:xfrm>
      </p:grpSpPr>
      <p:sp>
        <p:nvSpPr>
          <p:cNvPr id="287" name="Google Shape;287;p22"/>
          <p:cNvSpPr/>
          <p:nvPr/>
        </p:nvSpPr>
        <p:spPr>
          <a:xfrm>
            <a:off x="1254500" y="11616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2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9" name="Google Shape;289;p2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90" name="Google Shape;290;p2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91" name="Google Shape;291;p2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92" name="Google Shape;292;p2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93" name="Google Shape;293;p2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94" name="Google Shape;294;p22"/>
          <p:cNvGrpSpPr/>
          <p:nvPr/>
        </p:nvGrpSpPr>
        <p:grpSpPr>
          <a:xfrm>
            <a:off x="457222" y="1149803"/>
            <a:ext cx="713194" cy="446423"/>
            <a:chOff x="457200" y="1466425"/>
            <a:chExt cx="776900" cy="486300"/>
          </a:xfrm>
        </p:grpSpPr>
        <p:sp>
          <p:nvSpPr>
            <p:cNvPr id="295" name="Google Shape;295;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296" name="Google Shape;296;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7" name="Google Shape;297;p22"/>
          <p:cNvSpPr txBox="1"/>
          <p:nvPr>
            <p:ph idx="3" type="subTitle"/>
          </p:nvPr>
        </p:nvSpPr>
        <p:spPr>
          <a:xfrm>
            <a:off x="0" y="11753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8" name="Google Shape;298;p22"/>
          <p:cNvSpPr/>
          <p:nvPr/>
        </p:nvSpPr>
        <p:spPr>
          <a:xfrm>
            <a:off x="1254500" y="16842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9" name="Google Shape;299;p22"/>
          <p:cNvGrpSpPr/>
          <p:nvPr/>
        </p:nvGrpSpPr>
        <p:grpSpPr>
          <a:xfrm>
            <a:off x="457222" y="1672428"/>
            <a:ext cx="713194" cy="446423"/>
            <a:chOff x="457200" y="1466425"/>
            <a:chExt cx="776900" cy="486300"/>
          </a:xfrm>
        </p:grpSpPr>
        <p:sp>
          <p:nvSpPr>
            <p:cNvPr id="300" name="Google Shape;300;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301" name="Google Shape;301;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2" name="Google Shape;302;p22"/>
          <p:cNvSpPr txBox="1"/>
          <p:nvPr>
            <p:ph idx="4" type="subTitle"/>
          </p:nvPr>
        </p:nvSpPr>
        <p:spPr>
          <a:xfrm>
            <a:off x="125" y="16979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3" name="Google Shape;303;p22"/>
          <p:cNvSpPr/>
          <p:nvPr/>
        </p:nvSpPr>
        <p:spPr>
          <a:xfrm>
            <a:off x="1254475" y="220740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4" name="Google Shape;304;p22"/>
          <p:cNvGrpSpPr/>
          <p:nvPr/>
        </p:nvGrpSpPr>
        <p:grpSpPr>
          <a:xfrm>
            <a:off x="457197" y="2195578"/>
            <a:ext cx="713194" cy="446423"/>
            <a:chOff x="457200" y="1466425"/>
            <a:chExt cx="776900" cy="486300"/>
          </a:xfrm>
        </p:grpSpPr>
        <p:sp>
          <p:nvSpPr>
            <p:cNvPr id="305" name="Google Shape;305;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306" name="Google Shape;306;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7" name="Google Shape;307;p22"/>
          <p:cNvSpPr txBox="1"/>
          <p:nvPr>
            <p:ph idx="5" type="subTitle"/>
          </p:nvPr>
        </p:nvSpPr>
        <p:spPr>
          <a:xfrm>
            <a:off x="0" y="222110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8" name="Google Shape;308;p22"/>
          <p:cNvSpPr/>
          <p:nvPr/>
        </p:nvSpPr>
        <p:spPr>
          <a:xfrm>
            <a:off x="1254475" y="27300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9" name="Google Shape;309;p22"/>
          <p:cNvGrpSpPr/>
          <p:nvPr/>
        </p:nvGrpSpPr>
        <p:grpSpPr>
          <a:xfrm>
            <a:off x="457197" y="2718203"/>
            <a:ext cx="713194" cy="446423"/>
            <a:chOff x="457200" y="1466425"/>
            <a:chExt cx="776900" cy="486300"/>
          </a:xfrm>
        </p:grpSpPr>
        <p:sp>
          <p:nvSpPr>
            <p:cNvPr id="310" name="Google Shape;310;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311" name="Google Shape;311;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2" name="Google Shape;312;p22"/>
          <p:cNvSpPr txBox="1"/>
          <p:nvPr>
            <p:ph idx="6" type="subTitle"/>
          </p:nvPr>
        </p:nvSpPr>
        <p:spPr>
          <a:xfrm>
            <a:off x="-125" y="27437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3" name="Google Shape;313;p22"/>
          <p:cNvSpPr/>
          <p:nvPr/>
        </p:nvSpPr>
        <p:spPr>
          <a:xfrm>
            <a:off x="1254500" y="32526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4" name="Google Shape;314;p22"/>
          <p:cNvGrpSpPr/>
          <p:nvPr/>
        </p:nvGrpSpPr>
        <p:grpSpPr>
          <a:xfrm>
            <a:off x="457222" y="3240828"/>
            <a:ext cx="713194" cy="446423"/>
            <a:chOff x="457200" y="1466425"/>
            <a:chExt cx="776900" cy="486300"/>
          </a:xfrm>
        </p:grpSpPr>
        <p:sp>
          <p:nvSpPr>
            <p:cNvPr id="315" name="Google Shape;315;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316" name="Google Shape;316;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7" name="Google Shape;317;p22"/>
          <p:cNvSpPr txBox="1"/>
          <p:nvPr>
            <p:ph idx="7" type="subTitle"/>
          </p:nvPr>
        </p:nvSpPr>
        <p:spPr>
          <a:xfrm>
            <a:off x="25" y="32663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8" name="Google Shape;318;p22"/>
          <p:cNvSpPr/>
          <p:nvPr/>
        </p:nvSpPr>
        <p:spPr>
          <a:xfrm>
            <a:off x="1254500" y="377527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9" name="Google Shape;319;p22"/>
          <p:cNvGrpSpPr/>
          <p:nvPr/>
        </p:nvGrpSpPr>
        <p:grpSpPr>
          <a:xfrm>
            <a:off x="457222" y="3763453"/>
            <a:ext cx="713194" cy="446423"/>
            <a:chOff x="457200" y="1466425"/>
            <a:chExt cx="776900" cy="486300"/>
          </a:xfrm>
        </p:grpSpPr>
        <p:sp>
          <p:nvSpPr>
            <p:cNvPr id="320" name="Google Shape;320;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321" name="Google Shape;321;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2" name="Google Shape;322;p22"/>
          <p:cNvSpPr txBox="1"/>
          <p:nvPr>
            <p:ph idx="8" type="subTitle"/>
          </p:nvPr>
        </p:nvSpPr>
        <p:spPr>
          <a:xfrm>
            <a:off x="-50" y="378897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23" name="Google Shape;323;p22"/>
          <p:cNvSpPr/>
          <p:nvPr/>
        </p:nvSpPr>
        <p:spPr>
          <a:xfrm>
            <a:off x="1254500" y="43234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4" name="Google Shape;324;p22"/>
          <p:cNvGrpSpPr/>
          <p:nvPr/>
        </p:nvGrpSpPr>
        <p:grpSpPr>
          <a:xfrm>
            <a:off x="457222" y="4311603"/>
            <a:ext cx="713194" cy="446423"/>
            <a:chOff x="457200" y="1466425"/>
            <a:chExt cx="776900" cy="486300"/>
          </a:xfrm>
        </p:grpSpPr>
        <p:sp>
          <p:nvSpPr>
            <p:cNvPr id="325" name="Google Shape;325;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326" name="Google Shape;326;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7" name="Google Shape;327;p22"/>
          <p:cNvSpPr txBox="1"/>
          <p:nvPr>
            <p:ph idx="9" type="subTitle"/>
          </p:nvPr>
        </p:nvSpPr>
        <p:spPr>
          <a:xfrm>
            <a:off x="25" y="43371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 Numbered 1–8 (Gray)">
  <p:cSld name="CUSTOM_2_7_1_3_1_1_1_1">
    <p:spTree>
      <p:nvGrpSpPr>
        <p:cNvPr id="328" name="Shape 328"/>
        <p:cNvGrpSpPr/>
        <p:nvPr/>
      </p:nvGrpSpPr>
      <p:grpSpPr>
        <a:xfrm>
          <a:off x="0" y="0"/>
          <a:ext cx="0" cy="0"/>
          <a:chOff x="0" y="0"/>
          <a:chExt cx="0" cy="0"/>
        </a:xfrm>
      </p:grpSpPr>
      <p:sp>
        <p:nvSpPr>
          <p:cNvPr id="329" name="Google Shape;329;p2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0" name="Google Shape;330;p2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31" name="Google Shape;331;p2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32" name="Google Shape;332;p2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33" name="Google Shape;333;p2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34" name="Google Shape;334;p2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5" name="Google Shape;335;p23"/>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6" name="Google Shape;336;p23"/>
          <p:cNvGrpSpPr/>
          <p:nvPr/>
        </p:nvGrpSpPr>
        <p:grpSpPr>
          <a:xfrm>
            <a:off x="457427" y="3873038"/>
            <a:ext cx="602564" cy="377174"/>
            <a:chOff x="457200" y="1466425"/>
            <a:chExt cx="776900" cy="486300"/>
          </a:xfrm>
        </p:grpSpPr>
        <p:sp>
          <p:nvSpPr>
            <p:cNvPr id="337" name="Google Shape;337;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338" name="Google Shape;338;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9" name="Google Shape;339;p23"/>
          <p:cNvSpPr txBox="1"/>
          <p:nvPr>
            <p:ph idx="3" type="subTitle"/>
          </p:nvPr>
        </p:nvSpPr>
        <p:spPr>
          <a:xfrm>
            <a:off x="-12100" y="3873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0" name="Google Shape;340;p23"/>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1" name="Google Shape;341;p23"/>
          <p:cNvGrpSpPr/>
          <p:nvPr/>
        </p:nvGrpSpPr>
        <p:grpSpPr>
          <a:xfrm>
            <a:off x="457315" y="4311142"/>
            <a:ext cx="602564" cy="377174"/>
            <a:chOff x="457200" y="1466425"/>
            <a:chExt cx="776900" cy="486300"/>
          </a:xfrm>
        </p:grpSpPr>
        <p:sp>
          <p:nvSpPr>
            <p:cNvPr id="342" name="Google Shape;342;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343" name="Google Shape;343;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4" name="Google Shape;344;p23"/>
          <p:cNvSpPr txBox="1"/>
          <p:nvPr>
            <p:ph idx="4" type="subTitle"/>
          </p:nvPr>
        </p:nvSpPr>
        <p:spPr>
          <a:xfrm>
            <a:off x="-12075" y="43112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5" name="Google Shape;345;p23"/>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6" name="Google Shape;346;p23"/>
          <p:cNvGrpSpPr/>
          <p:nvPr/>
        </p:nvGrpSpPr>
        <p:grpSpPr>
          <a:xfrm>
            <a:off x="457377" y="2996663"/>
            <a:ext cx="602564" cy="377174"/>
            <a:chOff x="457200" y="1466425"/>
            <a:chExt cx="776900" cy="486300"/>
          </a:xfrm>
        </p:grpSpPr>
        <p:sp>
          <p:nvSpPr>
            <p:cNvPr id="347" name="Google Shape;347;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348" name="Google Shape;348;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9" name="Google Shape;349;p23"/>
          <p:cNvSpPr txBox="1"/>
          <p:nvPr>
            <p:ph idx="5" type="subTitle"/>
          </p:nvPr>
        </p:nvSpPr>
        <p:spPr>
          <a:xfrm>
            <a:off x="-12150" y="29967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0" name="Google Shape;350;p23"/>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1" name="Google Shape;351;p23"/>
          <p:cNvGrpSpPr/>
          <p:nvPr/>
        </p:nvGrpSpPr>
        <p:grpSpPr>
          <a:xfrm>
            <a:off x="457265" y="3434767"/>
            <a:ext cx="602564" cy="377174"/>
            <a:chOff x="457200" y="1466425"/>
            <a:chExt cx="776900" cy="486300"/>
          </a:xfrm>
        </p:grpSpPr>
        <p:sp>
          <p:nvSpPr>
            <p:cNvPr id="352" name="Google Shape;352;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353" name="Google Shape;353;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4" name="Google Shape;354;p23"/>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5" name="Google Shape;355;p23"/>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6" name="Google Shape;356;p23"/>
          <p:cNvGrpSpPr/>
          <p:nvPr/>
        </p:nvGrpSpPr>
        <p:grpSpPr>
          <a:xfrm>
            <a:off x="457402" y="2135288"/>
            <a:ext cx="602564" cy="377174"/>
            <a:chOff x="457200" y="1466425"/>
            <a:chExt cx="776900" cy="486300"/>
          </a:xfrm>
        </p:grpSpPr>
        <p:sp>
          <p:nvSpPr>
            <p:cNvPr id="357" name="Google Shape;357;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358" name="Google Shape;358;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9" name="Google Shape;359;p23"/>
          <p:cNvSpPr txBox="1"/>
          <p:nvPr>
            <p:ph idx="7" type="subTitle"/>
          </p:nvPr>
        </p:nvSpPr>
        <p:spPr>
          <a:xfrm>
            <a:off x="-12125" y="21353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0" name="Google Shape;360;p23"/>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1" name="Google Shape;361;p23"/>
          <p:cNvGrpSpPr/>
          <p:nvPr/>
        </p:nvGrpSpPr>
        <p:grpSpPr>
          <a:xfrm>
            <a:off x="457290" y="2573392"/>
            <a:ext cx="602564" cy="377174"/>
            <a:chOff x="457200" y="1466425"/>
            <a:chExt cx="776900" cy="486300"/>
          </a:xfrm>
        </p:grpSpPr>
        <p:sp>
          <p:nvSpPr>
            <p:cNvPr id="362" name="Google Shape;362;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363" name="Google Shape;363;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4" name="Google Shape;364;p23"/>
          <p:cNvSpPr txBox="1"/>
          <p:nvPr>
            <p:ph idx="8" type="subTitle"/>
          </p:nvPr>
        </p:nvSpPr>
        <p:spPr>
          <a:xfrm>
            <a:off x="-12250" y="25735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5" name="Google Shape;365;p23"/>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6" name="Google Shape;366;p23"/>
          <p:cNvGrpSpPr/>
          <p:nvPr/>
        </p:nvGrpSpPr>
        <p:grpSpPr>
          <a:xfrm>
            <a:off x="457352" y="1258913"/>
            <a:ext cx="602564" cy="377174"/>
            <a:chOff x="457200" y="1466425"/>
            <a:chExt cx="776900" cy="486300"/>
          </a:xfrm>
        </p:grpSpPr>
        <p:sp>
          <p:nvSpPr>
            <p:cNvPr id="367" name="Google Shape;367;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368" name="Google Shape;368;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9" name="Google Shape;369;p23"/>
          <p:cNvSpPr txBox="1"/>
          <p:nvPr>
            <p:ph idx="9" type="subTitle"/>
          </p:nvPr>
        </p:nvSpPr>
        <p:spPr>
          <a:xfrm>
            <a:off x="-12300" y="12590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0" name="Google Shape;370;p23"/>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1" name="Google Shape;371;p23"/>
          <p:cNvGrpSpPr/>
          <p:nvPr/>
        </p:nvGrpSpPr>
        <p:grpSpPr>
          <a:xfrm>
            <a:off x="457240" y="1697017"/>
            <a:ext cx="602564" cy="377174"/>
            <a:chOff x="457200" y="1466425"/>
            <a:chExt cx="776900" cy="486300"/>
          </a:xfrm>
        </p:grpSpPr>
        <p:sp>
          <p:nvSpPr>
            <p:cNvPr id="372" name="Google Shape;372;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373" name="Google Shape;373;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4" name="Google Shape;374;p23"/>
          <p:cNvSpPr txBox="1"/>
          <p:nvPr>
            <p:ph idx="13" type="subTitle"/>
          </p:nvPr>
        </p:nvSpPr>
        <p:spPr>
          <a:xfrm>
            <a:off x="-12300" y="1697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Numbered 1–8 (Green)">
  <p:cSld name="CUSTOM_2_7_1_3_1_1_1_1_1">
    <p:spTree>
      <p:nvGrpSpPr>
        <p:cNvPr id="375" name="Shape 375"/>
        <p:cNvGrpSpPr/>
        <p:nvPr/>
      </p:nvGrpSpPr>
      <p:grpSpPr>
        <a:xfrm>
          <a:off x="0" y="0"/>
          <a:ext cx="0" cy="0"/>
          <a:chOff x="0" y="0"/>
          <a:chExt cx="0" cy="0"/>
        </a:xfrm>
      </p:grpSpPr>
      <p:sp>
        <p:nvSpPr>
          <p:cNvPr id="376" name="Google Shape;376;p2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7" name="Google Shape;377;p2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78" name="Google Shape;378;p2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79" name="Google Shape;379;p2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80" name="Google Shape;380;p2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81" name="Google Shape;381;p2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2" name="Google Shape;382;p24"/>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3" name="Google Shape;383;p24"/>
          <p:cNvGrpSpPr/>
          <p:nvPr/>
        </p:nvGrpSpPr>
        <p:grpSpPr>
          <a:xfrm>
            <a:off x="457427" y="3873038"/>
            <a:ext cx="602564" cy="377174"/>
            <a:chOff x="457200" y="1466425"/>
            <a:chExt cx="776900" cy="486300"/>
          </a:xfrm>
        </p:grpSpPr>
        <p:sp>
          <p:nvSpPr>
            <p:cNvPr id="384" name="Google Shape;384;p24"/>
            <p:cNvSpPr/>
            <p:nvPr/>
          </p:nvSpPr>
          <p:spPr>
            <a:xfrm>
              <a:off x="457200" y="1466425"/>
              <a:ext cx="695400" cy="486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385" name="Google Shape;385;p24"/>
            <p:cNvSpPr/>
            <p:nvPr/>
          </p:nvSpPr>
          <p:spPr>
            <a:xfrm rot="5400000">
              <a:off x="973100" y="1624950"/>
              <a:ext cx="33337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6" name="Google Shape;386;p24"/>
          <p:cNvSpPr txBox="1"/>
          <p:nvPr>
            <p:ph idx="3" type="subTitle"/>
          </p:nvPr>
        </p:nvSpPr>
        <p:spPr>
          <a:xfrm>
            <a:off x="-12100" y="3873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7" name="Google Shape;387;p24"/>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8" name="Google Shape;388;p24"/>
          <p:cNvGrpSpPr/>
          <p:nvPr/>
        </p:nvGrpSpPr>
        <p:grpSpPr>
          <a:xfrm>
            <a:off x="457315" y="4311142"/>
            <a:ext cx="602564" cy="377174"/>
            <a:chOff x="457200" y="1466425"/>
            <a:chExt cx="776900" cy="486300"/>
          </a:xfrm>
        </p:grpSpPr>
        <p:sp>
          <p:nvSpPr>
            <p:cNvPr id="389" name="Google Shape;389;p24"/>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390" name="Google Shape;390;p24"/>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1" name="Google Shape;391;p24"/>
          <p:cNvSpPr txBox="1"/>
          <p:nvPr>
            <p:ph idx="4" type="subTitle"/>
          </p:nvPr>
        </p:nvSpPr>
        <p:spPr>
          <a:xfrm>
            <a:off x="-12075" y="43112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2" name="Google Shape;392;p24"/>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3" name="Google Shape;393;p24"/>
          <p:cNvGrpSpPr/>
          <p:nvPr/>
        </p:nvGrpSpPr>
        <p:grpSpPr>
          <a:xfrm>
            <a:off x="457377" y="2996663"/>
            <a:ext cx="602564" cy="377174"/>
            <a:chOff x="457200" y="1466425"/>
            <a:chExt cx="776900" cy="486300"/>
          </a:xfrm>
        </p:grpSpPr>
        <p:sp>
          <p:nvSpPr>
            <p:cNvPr id="394" name="Google Shape;394;p24"/>
            <p:cNvSpPr/>
            <p:nvPr/>
          </p:nvSpPr>
          <p:spPr>
            <a:xfrm>
              <a:off x="457200" y="1466425"/>
              <a:ext cx="695400" cy="486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395" name="Google Shape;395;p24"/>
            <p:cNvSpPr/>
            <p:nvPr/>
          </p:nvSpPr>
          <p:spPr>
            <a:xfrm rot="5400000">
              <a:off x="973100" y="1624950"/>
              <a:ext cx="33337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6" name="Google Shape;396;p24"/>
          <p:cNvSpPr txBox="1"/>
          <p:nvPr>
            <p:ph idx="5" type="subTitle"/>
          </p:nvPr>
        </p:nvSpPr>
        <p:spPr>
          <a:xfrm>
            <a:off x="-12150" y="29967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7" name="Google Shape;397;p24"/>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8" name="Google Shape;398;p24"/>
          <p:cNvGrpSpPr/>
          <p:nvPr/>
        </p:nvGrpSpPr>
        <p:grpSpPr>
          <a:xfrm>
            <a:off x="457265" y="3434767"/>
            <a:ext cx="602564" cy="377174"/>
            <a:chOff x="457200" y="1466425"/>
            <a:chExt cx="776900" cy="486300"/>
          </a:xfrm>
        </p:grpSpPr>
        <p:sp>
          <p:nvSpPr>
            <p:cNvPr id="399" name="Google Shape;399;p24"/>
            <p:cNvSpPr/>
            <p:nvPr/>
          </p:nvSpPr>
          <p:spPr>
            <a:xfrm>
              <a:off x="457200" y="1466425"/>
              <a:ext cx="695400" cy="486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400" name="Google Shape;400;p24"/>
            <p:cNvSpPr/>
            <p:nvPr/>
          </p:nvSpPr>
          <p:spPr>
            <a:xfrm rot="5400000">
              <a:off x="973100" y="1624950"/>
              <a:ext cx="33337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1" name="Google Shape;401;p24"/>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2" name="Google Shape;402;p24"/>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3" name="Google Shape;403;p24"/>
          <p:cNvGrpSpPr/>
          <p:nvPr/>
        </p:nvGrpSpPr>
        <p:grpSpPr>
          <a:xfrm>
            <a:off x="457402" y="2135288"/>
            <a:ext cx="602564" cy="377174"/>
            <a:chOff x="457200" y="1466425"/>
            <a:chExt cx="776900" cy="486300"/>
          </a:xfrm>
        </p:grpSpPr>
        <p:sp>
          <p:nvSpPr>
            <p:cNvPr id="404" name="Google Shape;404;p24"/>
            <p:cNvSpPr/>
            <p:nvPr/>
          </p:nvSpPr>
          <p:spPr>
            <a:xfrm>
              <a:off x="457200" y="1466425"/>
              <a:ext cx="695400" cy="486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405" name="Google Shape;405;p24"/>
            <p:cNvSpPr/>
            <p:nvPr/>
          </p:nvSpPr>
          <p:spPr>
            <a:xfrm rot="5400000">
              <a:off x="973100" y="1624950"/>
              <a:ext cx="33337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6" name="Google Shape;406;p24"/>
          <p:cNvSpPr txBox="1"/>
          <p:nvPr>
            <p:ph idx="7" type="subTitle"/>
          </p:nvPr>
        </p:nvSpPr>
        <p:spPr>
          <a:xfrm>
            <a:off x="175" y="2135375"/>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7" name="Google Shape;407;p24"/>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8" name="Google Shape;408;p24"/>
          <p:cNvGrpSpPr/>
          <p:nvPr/>
        </p:nvGrpSpPr>
        <p:grpSpPr>
          <a:xfrm>
            <a:off x="457290" y="2573392"/>
            <a:ext cx="602564" cy="377174"/>
            <a:chOff x="457200" y="1466425"/>
            <a:chExt cx="776900" cy="486300"/>
          </a:xfrm>
        </p:grpSpPr>
        <p:sp>
          <p:nvSpPr>
            <p:cNvPr id="409" name="Google Shape;409;p24"/>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410" name="Google Shape;410;p24"/>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1" name="Google Shape;411;p24"/>
          <p:cNvSpPr txBox="1"/>
          <p:nvPr>
            <p:ph idx="8" type="subTitle"/>
          </p:nvPr>
        </p:nvSpPr>
        <p:spPr>
          <a:xfrm>
            <a:off x="-12300" y="25735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2" name="Google Shape;412;p24"/>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3" name="Google Shape;413;p24"/>
          <p:cNvGrpSpPr/>
          <p:nvPr/>
        </p:nvGrpSpPr>
        <p:grpSpPr>
          <a:xfrm>
            <a:off x="457352" y="1258913"/>
            <a:ext cx="602564" cy="377174"/>
            <a:chOff x="457200" y="1466425"/>
            <a:chExt cx="776900" cy="486300"/>
          </a:xfrm>
        </p:grpSpPr>
        <p:sp>
          <p:nvSpPr>
            <p:cNvPr id="414" name="Google Shape;414;p24"/>
            <p:cNvSpPr/>
            <p:nvPr/>
          </p:nvSpPr>
          <p:spPr>
            <a:xfrm>
              <a:off x="457200" y="1466425"/>
              <a:ext cx="695400" cy="486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415" name="Google Shape;415;p24"/>
            <p:cNvSpPr/>
            <p:nvPr/>
          </p:nvSpPr>
          <p:spPr>
            <a:xfrm rot="5400000">
              <a:off x="973100" y="1624950"/>
              <a:ext cx="33337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6" name="Google Shape;416;p24"/>
          <p:cNvSpPr txBox="1"/>
          <p:nvPr>
            <p:ph idx="9" type="subTitle"/>
          </p:nvPr>
        </p:nvSpPr>
        <p:spPr>
          <a:xfrm>
            <a:off x="0" y="1259000"/>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7" name="Google Shape;417;p24"/>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8" name="Google Shape;418;p24"/>
          <p:cNvGrpSpPr/>
          <p:nvPr/>
        </p:nvGrpSpPr>
        <p:grpSpPr>
          <a:xfrm>
            <a:off x="457240" y="1697017"/>
            <a:ext cx="602564" cy="377174"/>
            <a:chOff x="457200" y="1466425"/>
            <a:chExt cx="776900" cy="486300"/>
          </a:xfrm>
        </p:grpSpPr>
        <p:sp>
          <p:nvSpPr>
            <p:cNvPr id="419" name="Google Shape;419;p24"/>
            <p:cNvSpPr/>
            <p:nvPr/>
          </p:nvSpPr>
          <p:spPr>
            <a:xfrm>
              <a:off x="457200" y="1466425"/>
              <a:ext cx="695400" cy="486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420" name="Google Shape;420;p24"/>
            <p:cNvSpPr/>
            <p:nvPr/>
          </p:nvSpPr>
          <p:spPr>
            <a:xfrm rot="5400000">
              <a:off x="973100" y="1624950"/>
              <a:ext cx="33337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1" name="Google Shape;421;p24"/>
          <p:cNvSpPr txBox="1"/>
          <p:nvPr>
            <p:ph idx="13" type="subTitle"/>
          </p:nvPr>
        </p:nvSpPr>
        <p:spPr>
          <a:xfrm>
            <a:off x="0" y="1697125"/>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4. Numbered 1–3 (Green)">
  <p:cSld name="CUSTOM_2_7_1_5">
    <p:spTree>
      <p:nvGrpSpPr>
        <p:cNvPr id="422" name="Shape 422"/>
        <p:cNvGrpSpPr/>
        <p:nvPr/>
      </p:nvGrpSpPr>
      <p:grpSpPr>
        <a:xfrm>
          <a:off x="0" y="0"/>
          <a:ext cx="0" cy="0"/>
          <a:chOff x="0" y="0"/>
          <a:chExt cx="0" cy="0"/>
        </a:xfrm>
      </p:grpSpPr>
      <p:sp>
        <p:nvSpPr>
          <p:cNvPr id="423" name="Google Shape;423;p2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4" name="Google Shape;424;p2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25" name="Google Shape;425;p2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26" name="Google Shape;426;p2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27" name="Google Shape;427;p2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28" name="Google Shape;428;p2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29" name="Google Shape;429;p25"/>
          <p:cNvGrpSpPr/>
          <p:nvPr/>
        </p:nvGrpSpPr>
        <p:grpSpPr>
          <a:xfrm>
            <a:off x="457181" y="1345103"/>
            <a:ext cx="533372" cy="533480"/>
            <a:chOff x="457200" y="1378813"/>
            <a:chExt cx="695400" cy="695450"/>
          </a:xfrm>
        </p:grpSpPr>
        <p:sp>
          <p:nvSpPr>
            <p:cNvPr id="430" name="Google Shape;430;p25"/>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31" name="Google Shape;431;p25"/>
            <p:cNvSpPr/>
            <p:nvPr/>
          </p:nvSpPr>
          <p:spPr>
            <a:xfrm rot="10800000">
              <a:off x="634726" y="1885638"/>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2" name="Google Shape;432;p25"/>
          <p:cNvSpPr/>
          <p:nvPr/>
        </p:nvSpPr>
        <p:spPr>
          <a:xfrm flipH="1">
            <a:off x="724275"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25"/>
          <p:cNvSpPr txBox="1"/>
          <p:nvPr>
            <p:ph idx="3" type="subTitle"/>
          </p:nvPr>
        </p:nvSpPr>
        <p:spPr>
          <a:xfrm>
            <a:off x="724275"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34" name="Google Shape;434;p25"/>
          <p:cNvGrpSpPr/>
          <p:nvPr/>
        </p:nvGrpSpPr>
        <p:grpSpPr>
          <a:xfrm>
            <a:off x="3305156" y="1345103"/>
            <a:ext cx="533372" cy="533480"/>
            <a:chOff x="457200" y="1378813"/>
            <a:chExt cx="695400" cy="695450"/>
          </a:xfrm>
        </p:grpSpPr>
        <p:sp>
          <p:nvSpPr>
            <p:cNvPr id="435" name="Google Shape;435;p25"/>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436" name="Google Shape;436;p25"/>
            <p:cNvSpPr/>
            <p:nvPr/>
          </p:nvSpPr>
          <p:spPr>
            <a:xfrm rot="10800000">
              <a:off x="634726" y="1885638"/>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7" name="Google Shape;437;p25"/>
          <p:cNvSpPr/>
          <p:nvPr/>
        </p:nvSpPr>
        <p:spPr>
          <a:xfrm flipH="1">
            <a:off x="3572250"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25"/>
          <p:cNvSpPr txBox="1"/>
          <p:nvPr>
            <p:ph idx="4" type="subTitle"/>
          </p:nvPr>
        </p:nvSpPr>
        <p:spPr>
          <a:xfrm>
            <a:off x="3572250"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39" name="Google Shape;439;p25"/>
          <p:cNvGrpSpPr/>
          <p:nvPr/>
        </p:nvGrpSpPr>
        <p:grpSpPr>
          <a:xfrm>
            <a:off x="6134081" y="1345853"/>
            <a:ext cx="533372" cy="533480"/>
            <a:chOff x="457200" y="1378813"/>
            <a:chExt cx="695400" cy="695450"/>
          </a:xfrm>
        </p:grpSpPr>
        <p:sp>
          <p:nvSpPr>
            <p:cNvPr id="440" name="Google Shape;440;p25"/>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441" name="Google Shape;441;p25"/>
            <p:cNvSpPr/>
            <p:nvPr/>
          </p:nvSpPr>
          <p:spPr>
            <a:xfrm rot="10800000">
              <a:off x="634726" y="1885638"/>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2" name="Google Shape;442;p25"/>
          <p:cNvSpPr/>
          <p:nvPr/>
        </p:nvSpPr>
        <p:spPr>
          <a:xfrm flipH="1">
            <a:off x="6401175" y="193852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25"/>
          <p:cNvSpPr txBox="1"/>
          <p:nvPr>
            <p:ph idx="5" type="subTitle"/>
          </p:nvPr>
        </p:nvSpPr>
        <p:spPr>
          <a:xfrm>
            <a:off x="6401175" y="193858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5. Numbered 1–2 (Blue)">
  <p:cSld name="CUSTOM_2_7_1_5_2_1">
    <p:spTree>
      <p:nvGrpSpPr>
        <p:cNvPr id="444" name="Shape 444"/>
        <p:cNvGrpSpPr/>
        <p:nvPr/>
      </p:nvGrpSpPr>
      <p:grpSpPr>
        <a:xfrm>
          <a:off x="0" y="0"/>
          <a:ext cx="0" cy="0"/>
          <a:chOff x="0" y="0"/>
          <a:chExt cx="0" cy="0"/>
        </a:xfrm>
      </p:grpSpPr>
      <p:pic>
        <p:nvPicPr>
          <p:cNvPr id="445" name="Google Shape;445;p26"/>
          <p:cNvPicPr preferRelativeResize="0"/>
          <p:nvPr/>
        </p:nvPicPr>
        <p:blipFill>
          <a:blip r:embed="rId2">
            <a:alphaModFix/>
          </a:blip>
          <a:stretch>
            <a:fillRect/>
          </a:stretch>
        </p:blipFill>
        <p:spPr>
          <a:xfrm>
            <a:off x="4286275" y="649650"/>
            <a:ext cx="827450" cy="4115237"/>
          </a:xfrm>
          <a:prstGeom prst="rect">
            <a:avLst/>
          </a:prstGeom>
          <a:noFill/>
          <a:ln>
            <a:noFill/>
          </a:ln>
        </p:spPr>
      </p:pic>
      <p:sp>
        <p:nvSpPr>
          <p:cNvPr id="446" name="Google Shape;446;p2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47" name="Google Shape;447;p2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48" name="Google Shape;448;p2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49" name="Google Shape;449;p2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50" name="Google Shape;450;p2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1" name="Google Shape;451;p26"/>
          <p:cNvSpPr txBox="1"/>
          <p:nvPr>
            <p:ph idx="2" type="subTitle"/>
          </p:nvPr>
        </p:nvSpPr>
        <p:spPr>
          <a:xfrm>
            <a:off x="-12300" y="1602450"/>
            <a:ext cx="4298400" cy="33018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2" name="Google Shape;452;p26"/>
          <p:cNvSpPr/>
          <p:nvPr/>
        </p:nvSpPr>
        <p:spPr>
          <a:xfrm>
            <a:off x="4936274" y="890150"/>
            <a:ext cx="2688300" cy="4767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System Hardening</a:t>
            </a:r>
            <a:endParaRPr sz="2100">
              <a:solidFill>
                <a:srgbClr val="FFFFFF"/>
              </a:solidFill>
              <a:latin typeface="Roboto Light"/>
              <a:ea typeface="Roboto Light"/>
              <a:cs typeface="Roboto Light"/>
              <a:sym typeface="Roboto Light"/>
            </a:endParaRPr>
          </a:p>
        </p:txBody>
      </p:sp>
      <p:sp>
        <p:nvSpPr>
          <p:cNvPr id="453" name="Google Shape;453;p26"/>
          <p:cNvSpPr/>
          <p:nvPr/>
        </p:nvSpPr>
        <p:spPr>
          <a:xfrm rot="10800000">
            <a:off x="5072469" y="1278938"/>
            <a:ext cx="261029" cy="144694"/>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26"/>
          <p:cNvSpPr/>
          <p:nvPr/>
        </p:nvSpPr>
        <p:spPr>
          <a:xfrm>
            <a:off x="457246" y="887925"/>
            <a:ext cx="2688300" cy="476700"/>
          </a:xfrm>
          <a:prstGeom prst="roundRect">
            <a:avLst>
              <a:gd fmla="val 16667" name="adj"/>
            </a:avLst>
          </a:prstGeom>
          <a:solidFill>
            <a:srgbClr val="3D85C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Alarm</a:t>
            </a:r>
            <a:endParaRPr sz="2100">
              <a:solidFill>
                <a:srgbClr val="FFFFFF"/>
              </a:solidFill>
              <a:latin typeface="Roboto Light"/>
              <a:ea typeface="Roboto Light"/>
              <a:cs typeface="Roboto Light"/>
              <a:sym typeface="Roboto Light"/>
            </a:endParaRPr>
          </a:p>
        </p:txBody>
      </p:sp>
      <p:sp>
        <p:nvSpPr>
          <p:cNvPr id="455" name="Google Shape;455;p26"/>
          <p:cNvSpPr/>
          <p:nvPr/>
        </p:nvSpPr>
        <p:spPr>
          <a:xfrm rot="10800000">
            <a:off x="575363" y="1276701"/>
            <a:ext cx="226486" cy="144694"/>
          </a:xfrm>
          <a:prstGeom prst="flowChartExtract">
            <a:avLst/>
          </a:prstGeom>
          <a:solidFill>
            <a:srgbClr val="3D85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26"/>
          <p:cNvSpPr txBox="1"/>
          <p:nvPr>
            <p:ph idx="3" type="subTitle"/>
          </p:nvPr>
        </p:nvSpPr>
        <p:spPr>
          <a:xfrm>
            <a:off x="4466800" y="1604700"/>
            <a:ext cx="4298400" cy="33018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6. Numbered 1–5 (Grey)">
  <p:cSld name="CUSTOM_2_7_1_5_1">
    <p:spTree>
      <p:nvGrpSpPr>
        <p:cNvPr id="457" name="Shape 457"/>
        <p:cNvGrpSpPr/>
        <p:nvPr/>
      </p:nvGrpSpPr>
      <p:grpSpPr>
        <a:xfrm>
          <a:off x="0" y="0"/>
          <a:ext cx="0" cy="0"/>
          <a:chOff x="0" y="0"/>
          <a:chExt cx="0" cy="0"/>
        </a:xfrm>
      </p:grpSpPr>
      <p:sp>
        <p:nvSpPr>
          <p:cNvPr id="458" name="Google Shape;458;p2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9" name="Google Shape;459;p2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60" name="Google Shape;460;p2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61" name="Google Shape;461;p2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62" name="Google Shape;462;p2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63" name="Google Shape;463;p2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64" name="Google Shape;464;p27"/>
          <p:cNvSpPr/>
          <p:nvPr/>
        </p:nvSpPr>
        <p:spPr>
          <a:xfrm>
            <a:off x="400050" y="125272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01</a:t>
            </a:r>
            <a:endParaRPr sz="4800">
              <a:latin typeface="Roboto Light"/>
              <a:ea typeface="Roboto Light"/>
              <a:cs typeface="Roboto Light"/>
              <a:sym typeface="Roboto Light"/>
            </a:endParaRPr>
          </a:p>
        </p:txBody>
      </p:sp>
      <p:sp>
        <p:nvSpPr>
          <p:cNvPr id="465" name="Google Shape;465;p27"/>
          <p:cNvSpPr/>
          <p:nvPr/>
        </p:nvSpPr>
        <p:spPr>
          <a:xfrm>
            <a:off x="1190550" y="127657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27"/>
          <p:cNvSpPr/>
          <p:nvPr/>
        </p:nvSpPr>
        <p:spPr>
          <a:xfrm>
            <a:off x="1133475" y="127657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27"/>
          <p:cNvSpPr/>
          <p:nvPr/>
        </p:nvSpPr>
        <p:spPr>
          <a:xfrm flipH="1">
            <a:off x="457188" y="196237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27"/>
          <p:cNvSpPr/>
          <p:nvPr/>
        </p:nvSpPr>
        <p:spPr>
          <a:xfrm flipH="1">
            <a:off x="876063" y="196237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27"/>
          <p:cNvSpPr/>
          <p:nvPr/>
        </p:nvSpPr>
        <p:spPr>
          <a:xfrm>
            <a:off x="7934400" y="193852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02</a:t>
            </a:r>
            <a:endParaRPr sz="4800">
              <a:latin typeface="Roboto Light"/>
              <a:ea typeface="Roboto Light"/>
              <a:cs typeface="Roboto Light"/>
              <a:sym typeface="Roboto Light"/>
            </a:endParaRPr>
          </a:p>
        </p:txBody>
      </p:sp>
      <p:sp>
        <p:nvSpPr>
          <p:cNvPr id="470" name="Google Shape;470;p27"/>
          <p:cNvSpPr/>
          <p:nvPr/>
        </p:nvSpPr>
        <p:spPr>
          <a:xfrm>
            <a:off x="457200" y="262237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03</a:t>
            </a:r>
            <a:endParaRPr sz="4800">
              <a:latin typeface="Roboto Light"/>
              <a:ea typeface="Roboto Light"/>
              <a:cs typeface="Roboto Light"/>
              <a:sym typeface="Roboto Light"/>
            </a:endParaRPr>
          </a:p>
        </p:txBody>
      </p:sp>
      <p:sp>
        <p:nvSpPr>
          <p:cNvPr id="471" name="Google Shape;471;p27"/>
          <p:cNvSpPr/>
          <p:nvPr/>
        </p:nvSpPr>
        <p:spPr>
          <a:xfrm>
            <a:off x="1190931" y="264622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27"/>
          <p:cNvSpPr/>
          <p:nvPr/>
        </p:nvSpPr>
        <p:spPr>
          <a:xfrm>
            <a:off x="1133856" y="264622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27"/>
          <p:cNvSpPr/>
          <p:nvPr/>
        </p:nvSpPr>
        <p:spPr>
          <a:xfrm flipH="1">
            <a:off x="514338" y="340822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27"/>
          <p:cNvSpPr/>
          <p:nvPr/>
        </p:nvSpPr>
        <p:spPr>
          <a:xfrm flipH="1">
            <a:off x="933213" y="340822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27"/>
          <p:cNvSpPr/>
          <p:nvPr/>
        </p:nvSpPr>
        <p:spPr>
          <a:xfrm>
            <a:off x="7991550" y="338437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04</a:t>
            </a:r>
            <a:endParaRPr sz="4800">
              <a:latin typeface="Roboto Light"/>
              <a:ea typeface="Roboto Light"/>
              <a:cs typeface="Roboto Light"/>
              <a:sym typeface="Roboto Light"/>
            </a:endParaRPr>
          </a:p>
        </p:txBody>
      </p:sp>
      <p:sp>
        <p:nvSpPr>
          <p:cNvPr id="476" name="Google Shape;476;p27"/>
          <p:cNvSpPr/>
          <p:nvPr/>
        </p:nvSpPr>
        <p:spPr>
          <a:xfrm>
            <a:off x="438150" y="4095388"/>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05</a:t>
            </a:r>
            <a:endParaRPr sz="4800">
              <a:latin typeface="Roboto Light"/>
              <a:ea typeface="Roboto Light"/>
              <a:cs typeface="Roboto Light"/>
              <a:sym typeface="Roboto Light"/>
            </a:endParaRPr>
          </a:p>
        </p:txBody>
      </p:sp>
      <p:sp>
        <p:nvSpPr>
          <p:cNvPr id="477" name="Google Shape;477;p27"/>
          <p:cNvSpPr/>
          <p:nvPr/>
        </p:nvSpPr>
        <p:spPr>
          <a:xfrm>
            <a:off x="1190931" y="4119238"/>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27"/>
          <p:cNvSpPr/>
          <p:nvPr/>
        </p:nvSpPr>
        <p:spPr>
          <a:xfrm>
            <a:off x="1133856" y="4119238"/>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27"/>
          <p:cNvSpPr txBox="1"/>
          <p:nvPr>
            <p:ph idx="3" type="subTitle"/>
          </p:nvPr>
        </p:nvSpPr>
        <p:spPr>
          <a:xfrm>
            <a:off x="-12175" y="1267550"/>
            <a:ext cx="7434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0" name="Google Shape;480;p27"/>
          <p:cNvSpPr txBox="1"/>
          <p:nvPr>
            <p:ph idx="4" type="subTitle"/>
          </p:nvPr>
        </p:nvSpPr>
        <p:spPr>
          <a:xfrm>
            <a:off x="175" y="1944963"/>
            <a:ext cx="9144000" cy="590700"/>
          </a:xfrm>
          <a:prstGeom prst="rect">
            <a:avLst/>
          </a:prstGeom>
          <a:noFill/>
          <a:ln>
            <a:noFill/>
          </a:ln>
        </p:spPr>
        <p:txBody>
          <a:bodyPr anchorCtr="0" anchor="ctr" bIns="0" lIns="457200" spcFirstLastPara="1" rIns="1554475" wrap="square" tIns="0">
            <a:noAutofit/>
          </a:bodyPr>
          <a:lstStyle>
            <a:lvl1pPr lvl="0" rtl="0" algn="r">
              <a:lnSpc>
                <a:spcPct val="115000"/>
              </a:lnSpc>
              <a:spcBef>
                <a:spcPts val="0"/>
              </a:spcBef>
              <a:spcAft>
                <a:spcPts val="0"/>
              </a:spcAft>
              <a:buNone/>
              <a:defRPr>
                <a:latin typeface="Roboto"/>
                <a:ea typeface="Roboto"/>
                <a:cs typeface="Roboto"/>
                <a:sym typeface="Roboto"/>
              </a:defRPr>
            </a:lvl1pPr>
            <a:lvl2pPr lvl="1" rtl="0" algn="r">
              <a:spcBef>
                <a:spcPts val="0"/>
              </a:spcBef>
              <a:spcAft>
                <a:spcPts val="0"/>
              </a:spcAft>
              <a:buNone/>
              <a:defRPr/>
            </a:lvl2pPr>
            <a:lvl3pPr lvl="2" rtl="0" algn="r">
              <a:spcBef>
                <a:spcPts val="0"/>
              </a:spcBef>
              <a:spcAft>
                <a:spcPts val="0"/>
              </a:spcAft>
              <a:buNone/>
              <a:defRPr/>
            </a:lvl3pPr>
            <a:lvl4pPr lvl="3" rtl="0" algn="r">
              <a:spcBef>
                <a:spcPts val="0"/>
              </a:spcBef>
              <a:spcAft>
                <a:spcPts val="0"/>
              </a:spcAft>
              <a:buNone/>
              <a:defRPr/>
            </a:lvl4pPr>
            <a:lvl5pPr lvl="4" rtl="0" algn="r">
              <a:spcBef>
                <a:spcPts val="0"/>
              </a:spcBef>
              <a:spcAft>
                <a:spcPts val="0"/>
              </a:spcAft>
              <a:buNone/>
              <a:defRPr/>
            </a:lvl5pPr>
            <a:lvl6pPr lvl="5" rtl="0" algn="r">
              <a:spcBef>
                <a:spcPts val="0"/>
              </a:spcBef>
              <a:spcAft>
                <a:spcPts val="0"/>
              </a:spcAft>
              <a:buNone/>
              <a:defRPr/>
            </a:lvl6pPr>
            <a:lvl7pPr lvl="6" rtl="0" algn="r">
              <a:spcBef>
                <a:spcPts val="0"/>
              </a:spcBef>
              <a:spcAft>
                <a:spcPts val="0"/>
              </a:spcAft>
              <a:buNone/>
              <a:defRPr/>
            </a:lvl7pPr>
            <a:lvl8pPr lvl="7" rtl="0" algn="r">
              <a:spcBef>
                <a:spcPts val="0"/>
              </a:spcBef>
              <a:spcAft>
                <a:spcPts val="0"/>
              </a:spcAft>
              <a:buNone/>
              <a:defRPr/>
            </a:lvl8pPr>
            <a:lvl9pPr lvl="8" rtl="0" algn="r">
              <a:spcBef>
                <a:spcPts val="0"/>
              </a:spcBef>
              <a:spcAft>
                <a:spcPts val="0"/>
              </a:spcAft>
              <a:buNone/>
              <a:defRPr/>
            </a:lvl9pPr>
          </a:lstStyle>
          <a:p/>
        </p:txBody>
      </p:sp>
      <p:sp>
        <p:nvSpPr>
          <p:cNvPr id="481" name="Google Shape;481;p27"/>
          <p:cNvSpPr txBox="1"/>
          <p:nvPr>
            <p:ph idx="5" type="subTitle"/>
          </p:nvPr>
        </p:nvSpPr>
        <p:spPr>
          <a:xfrm>
            <a:off x="-12175" y="2648175"/>
            <a:ext cx="9168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2" name="Google Shape;482;p27"/>
          <p:cNvSpPr txBox="1"/>
          <p:nvPr>
            <p:ph idx="6" type="subTitle"/>
          </p:nvPr>
        </p:nvSpPr>
        <p:spPr>
          <a:xfrm>
            <a:off x="-12175" y="3394650"/>
            <a:ext cx="9144000" cy="590700"/>
          </a:xfrm>
          <a:prstGeom prst="rect">
            <a:avLst/>
          </a:prstGeom>
          <a:noFill/>
          <a:ln>
            <a:noFill/>
          </a:ln>
        </p:spPr>
        <p:txBody>
          <a:bodyPr anchorCtr="0" anchor="ctr" bIns="0" lIns="457200" spcFirstLastPara="1" rIns="1554475" wrap="square" tIns="0">
            <a:noAutofit/>
          </a:bodyPr>
          <a:lstStyle>
            <a:lvl1pPr lvl="0" rtl="0" algn="r">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3" name="Google Shape;483;p27"/>
          <p:cNvSpPr txBox="1"/>
          <p:nvPr>
            <p:ph idx="7" type="subTitle"/>
          </p:nvPr>
        </p:nvSpPr>
        <p:spPr>
          <a:xfrm>
            <a:off x="175" y="4119225"/>
            <a:ext cx="9168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guide id="2" pos="5460">
          <p15:clr>
            <a:srgbClr val="F9AD4C"/>
          </p15:clr>
        </p15:guide>
      </p15:sldGuideLst>
    </p:ext>
  </p:extLst>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7. Bullets 1–4 (Greens)">
  <p:cSld name="CUSTOM_2_7_1_6_1_2">
    <p:spTree>
      <p:nvGrpSpPr>
        <p:cNvPr id="484" name="Shape 484"/>
        <p:cNvGrpSpPr/>
        <p:nvPr/>
      </p:nvGrpSpPr>
      <p:grpSpPr>
        <a:xfrm>
          <a:off x="0" y="0"/>
          <a:ext cx="0" cy="0"/>
          <a:chOff x="0" y="0"/>
          <a:chExt cx="0" cy="0"/>
        </a:xfrm>
      </p:grpSpPr>
      <p:sp>
        <p:nvSpPr>
          <p:cNvPr id="485" name="Google Shape;485;p28"/>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2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7" name="Google Shape;487;p2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88" name="Google Shape;488;p2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89" name="Google Shape;489;p2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90" name="Google Shape;490;p2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91" name="Google Shape;491;p2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2" name="Google Shape;492;p28"/>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3" name="Google Shape;493;p28"/>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28"/>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28"/>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28"/>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7" name="Google Shape;497;p28"/>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8" name="Google Shape;498;p28"/>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499" name="Google Shape;499;p28"/>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500" name="Google Shape;500;p28"/>
          <p:cNvPicPr preferRelativeResize="0"/>
          <p:nvPr/>
        </p:nvPicPr>
        <p:blipFill rotWithShape="1">
          <a:blip r:embed="rId3">
            <a:alphaModFix/>
          </a:blip>
          <a:srcRect b="238" l="0" r="0" t="228"/>
          <a:stretch/>
        </p:blipFill>
        <p:spPr>
          <a:xfrm>
            <a:off x="429768" y="2227098"/>
            <a:ext cx="785566" cy="606900"/>
          </a:xfrm>
          <a:prstGeom prst="rect">
            <a:avLst/>
          </a:prstGeom>
          <a:noFill/>
          <a:ln>
            <a:noFill/>
          </a:ln>
        </p:spPr>
      </p:pic>
      <p:pic>
        <p:nvPicPr>
          <p:cNvPr id="501" name="Google Shape;501;p28"/>
          <p:cNvPicPr preferRelativeResize="0"/>
          <p:nvPr/>
        </p:nvPicPr>
        <p:blipFill rotWithShape="1">
          <a:blip r:embed="rId4">
            <a:alphaModFix/>
          </a:blip>
          <a:srcRect b="238" l="0" r="0" t="228"/>
          <a:stretch/>
        </p:blipFill>
        <p:spPr>
          <a:xfrm>
            <a:off x="432306" y="3916573"/>
            <a:ext cx="785566" cy="606900"/>
          </a:xfrm>
          <a:prstGeom prst="rect">
            <a:avLst/>
          </a:prstGeom>
          <a:noFill/>
          <a:ln>
            <a:noFill/>
          </a:ln>
        </p:spPr>
      </p:pic>
      <p:pic>
        <p:nvPicPr>
          <p:cNvPr id="502" name="Google Shape;502;p28"/>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guide id="2" pos="1512">
          <p15:clr>
            <a:srgbClr val="FA7B17"/>
          </p15:clr>
        </p15:guide>
      </p15:sldGuideLst>
    </p:ext>
  </p:extLs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8. Bullets 1–4 (Yellow/Green)">
  <p:cSld name="CUSTOM_2_7_1_6_1_2_1">
    <p:spTree>
      <p:nvGrpSpPr>
        <p:cNvPr id="503" name="Shape 503"/>
        <p:cNvGrpSpPr/>
        <p:nvPr/>
      </p:nvGrpSpPr>
      <p:grpSpPr>
        <a:xfrm>
          <a:off x="0" y="0"/>
          <a:ext cx="0" cy="0"/>
          <a:chOff x="0" y="0"/>
          <a:chExt cx="0" cy="0"/>
        </a:xfrm>
      </p:grpSpPr>
      <p:sp>
        <p:nvSpPr>
          <p:cNvPr id="504" name="Google Shape;504;p29"/>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2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6" name="Google Shape;506;p2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07" name="Google Shape;507;p2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08" name="Google Shape;508;p2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09" name="Google Shape;509;p2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10" name="Google Shape;510;p2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1" name="Google Shape;511;p29"/>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2" name="Google Shape;512;p29"/>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29"/>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29"/>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29"/>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6" name="Google Shape;516;p29"/>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7" name="Google Shape;517;p29"/>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18" name="Google Shape;518;p29"/>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519" name="Google Shape;519;p29"/>
          <p:cNvPicPr preferRelativeResize="0"/>
          <p:nvPr/>
        </p:nvPicPr>
        <p:blipFill rotWithShape="1">
          <a:blip r:embed="rId3">
            <a:alphaModFix/>
          </a:blip>
          <a:srcRect b="1830" l="0" r="0" t="1830"/>
          <a:stretch/>
        </p:blipFill>
        <p:spPr>
          <a:xfrm>
            <a:off x="429768" y="2227098"/>
            <a:ext cx="785567" cy="606900"/>
          </a:xfrm>
          <a:prstGeom prst="rect">
            <a:avLst/>
          </a:prstGeom>
          <a:noFill/>
          <a:ln>
            <a:noFill/>
          </a:ln>
        </p:spPr>
      </p:pic>
      <p:pic>
        <p:nvPicPr>
          <p:cNvPr id="520" name="Google Shape;520;p29"/>
          <p:cNvPicPr preferRelativeResize="0"/>
          <p:nvPr/>
        </p:nvPicPr>
        <p:blipFill rotWithShape="1">
          <a:blip r:embed="rId4">
            <a:alphaModFix/>
          </a:blip>
          <a:srcRect b="1830" l="0" r="0" t="1830"/>
          <a:stretch/>
        </p:blipFill>
        <p:spPr>
          <a:xfrm>
            <a:off x="432306" y="3916573"/>
            <a:ext cx="785567" cy="606900"/>
          </a:xfrm>
          <a:prstGeom prst="rect">
            <a:avLst/>
          </a:prstGeom>
          <a:noFill/>
          <a:ln>
            <a:noFill/>
          </a:ln>
        </p:spPr>
      </p:pic>
      <p:pic>
        <p:nvPicPr>
          <p:cNvPr id="521" name="Google Shape;521;p29"/>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9. Bullets 1–4 (Gray)">
  <p:cSld name="CUSTOM_2_7_1_6_1_2_1_1">
    <p:spTree>
      <p:nvGrpSpPr>
        <p:cNvPr id="522" name="Shape 522"/>
        <p:cNvGrpSpPr/>
        <p:nvPr/>
      </p:nvGrpSpPr>
      <p:grpSpPr>
        <a:xfrm>
          <a:off x="0" y="0"/>
          <a:ext cx="0" cy="0"/>
          <a:chOff x="0" y="0"/>
          <a:chExt cx="0" cy="0"/>
        </a:xfrm>
      </p:grpSpPr>
      <p:sp>
        <p:nvSpPr>
          <p:cNvPr id="523" name="Google Shape;523;p30"/>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3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25" name="Google Shape;525;p3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26" name="Google Shape;526;p3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27" name="Google Shape;527;p3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28" name="Google Shape;528;p3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29" name="Google Shape;529;p3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0" name="Google Shape;530;p30"/>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1" name="Google Shape;531;p30"/>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30"/>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30"/>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30"/>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5" name="Google Shape;535;p30"/>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6" name="Google Shape;536;p30"/>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37" name="Google Shape;537;p30"/>
          <p:cNvPicPr preferRelativeResize="0"/>
          <p:nvPr/>
        </p:nvPicPr>
        <p:blipFill rotWithShape="1">
          <a:blip r:embed="rId2">
            <a:alphaModFix/>
          </a:blip>
          <a:srcRect b="1765" l="0" r="0" t="1774"/>
          <a:stretch/>
        </p:blipFill>
        <p:spPr>
          <a:xfrm>
            <a:off x="429768" y="1402811"/>
            <a:ext cx="785567" cy="606900"/>
          </a:xfrm>
          <a:prstGeom prst="rect">
            <a:avLst/>
          </a:prstGeom>
          <a:noFill/>
          <a:ln>
            <a:noFill/>
          </a:ln>
        </p:spPr>
      </p:pic>
      <p:pic>
        <p:nvPicPr>
          <p:cNvPr id="538" name="Google Shape;538;p30"/>
          <p:cNvPicPr preferRelativeResize="0"/>
          <p:nvPr/>
        </p:nvPicPr>
        <p:blipFill rotWithShape="1">
          <a:blip r:embed="rId3">
            <a:alphaModFix/>
          </a:blip>
          <a:srcRect b="1765" l="0" r="0" t="1774"/>
          <a:stretch/>
        </p:blipFill>
        <p:spPr>
          <a:xfrm>
            <a:off x="429768" y="2227098"/>
            <a:ext cx="785566" cy="606900"/>
          </a:xfrm>
          <a:prstGeom prst="rect">
            <a:avLst/>
          </a:prstGeom>
          <a:noFill/>
          <a:ln>
            <a:noFill/>
          </a:ln>
        </p:spPr>
      </p:pic>
      <p:pic>
        <p:nvPicPr>
          <p:cNvPr id="539" name="Google Shape;539;p30"/>
          <p:cNvPicPr preferRelativeResize="0"/>
          <p:nvPr/>
        </p:nvPicPr>
        <p:blipFill rotWithShape="1">
          <a:blip r:embed="rId4">
            <a:alphaModFix/>
          </a:blip>
          <a:srcRect b="1765" l="0" r="0" t="1774"/>
          <a:stretch/>
        </p:blipFill>
        <p:spPr>
          <a:xfrm>
            <a:off x="429768" y="3056198"/>
            <a:ext cx="785566" cy="606900"/>
          </a:xfrm>
          <a:prstGeom prst="rect">
            <a:avLst/>
          </a:prstGeom>
          <a:noFill/>
          <a:ln>
            <a:noFill/>
          </a:ln>
        </p:spPr>
      </p:pic>
      <p:pic>
        <p:nvPicPr>
          <p:cNvPr id="540" name="Google Shape;540;p30"/>
          <p:cNvPicPr preferRelativeResize="0"/>
          <p:nvPr/>
        </p:nvPicPr>
        <p:blipFill rotWithShape="1">
          <a:blip r:embed="rId5">
            <a:alphaModFix/>
          </a:blip>
          <a:srcRect b="1765" l="0" r="0" t="1774"/>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Slide: Cybersecurity ">
  <p:cSld name="CUSTOM_2_3_1_1_1_1_1_2_1_2_1_1_1_1_2_2_1_1_1_1">
    <p:spTree>
      <p:nvGrpSpPr>
        <p:cNvPr id="27" name="Shape 27"/>
        <p:cNvGrpSpPr/>
        <p:nvPr/>
      </p:nvGrpSpPr>
      <p:grpSpPr>
        <a:xfrm>
          <a:off x="0" y="0"/>
          <a:ext cx="0" cy="0"/>
          <a:chOff x="0" y="0"/>
          <a:chExt cx="0" cy="0"/>
        </a:xfrm>
      </p:grpSpPr>
      <p:pic>
        <p:nvPicPr>
          <p:cNvPr id="28" name="Google Shape;28;p4"/>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29" name="Google Shape;29;p4"/>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4"/>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Cybersecurity Boot Camp</a:t>
            </a:r>
            <a:endParaRPr sz="1800">
              <a:solidFill>
                <a:srgbClr val="FFFFFF"/>
              </a:solidFill>
              <a:latin typeface="Roboto Medium"/>
              <a:ea typeface="Roboto Medium"/>
              <a:cs typeface="Roboto Medium"/>
              <a:sym typeface="Roboto Medium"/>
            </a:endParaRPr>
          </a:p>
        </p:txBody>
      </p:sp>
      <p:pic>
        <p:nvPicPr>
          <p:cNvPr id="31" name="Google Shape;31;p4"/>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32" name="Google Shape;32;p4"/>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 name="Google Shape;33;p4"/>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 name="Google Shape;34;p4"/>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35" name="Google Shape;35;p4"/>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36" name="Google Shape;36;p4"/>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0. Bullets 1–4 (Blue)">
  <p:cSld name="CUSTOM_2_7_1_6_1_2_1_1_1">
    <p:spTree>
      <p:nvGrpSpPr>
        <p:cNvPr id="541" name="Shape 541"/>
        <p:cNvGrpSpPr/>
        <p:nvPr/>
      </p:nvGrpSpPr>
      <p:grpSpPr>
        <a:xfrm>
          <a:off x="0" y="0"/>
          <a:ext cx="0" cy="0"/>
          <a:chOff x="0" y="0"/>
          <a:chExt cx="0" cy="0"/>
        </a:xfrm>
      </p:grpSpPr>
      <p:sp>
        <p:nvSpPr>
          <p:cNvPr id="542" name="Google Shape;542;p31"/>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3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4" name="Google Shape;544;p3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45" name="Google Shape;545;p3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46" name="Google Shape;546;p3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47" name="Google Shape;547;p3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48" name="Google Shape;548;p3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9" name="Google Shape;549;p31"/>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0" name="Google Shape;550;p31"/>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31"/>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31"/>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31"/>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4" name="Google Shape;554;p31"/>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5" name="Google Shape;555;p31"/>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56" name="Google Shape;556;p31"/>
          <p:cNvPicPr preferRelativeResize="0"/>
          <p:nvPr/>
        </p:nvPicPr>
        <p:blipFill rotWithShape="1">
          <a:blip r:embed="rId2">
            <a:alphaModFix/>
          </a:blip>
          <a:srcRect b="465" l="0" r="0" t="475"/>
          <a:stretch/>
        </p:blipFill>
        <p:spPr>
          <a:xfrm>
            <a:off x="429768" y="1402811"/>
            <a:ext cx="785567" cy="606900"/>
          </a:xfrm>
          <a:prstGeom prst="rect">
            <a:avLst/>
          </a:prstGeom>
          <a:noFill/>
          <a:ln>
            <a:noFill/>
          </a:ln>
        </p:spPr>
      </p:pic>
      <p:pic>
        <p:nvPicPr>
          <p:cNvPr id="557" name="Google Shape;557;p31"/>
          <p:cNvPicPr preferRelativeResize="0"/>
          <p:nvPr/>
        </p:nvPicPr>
        <p:blipFill rotWithShape="1">
          <a:blip r:embed="rId3">
            <a:alphaModFix/>
          </a:blip>
          <a:srcRect b="465" l="0" r="0" t="475"/>
          <a:stretch/>
        </p:blipFill>
        <p:spPr>
          <a:xfrm>
            <a:off x="429768" y="2227098"/>
            <a:ext cx="785566" cy="606900"/>
          </a:xfrm>
          <a:prstGeom prst="rect">
            <a:avLst/>
          </a:prstGeom>
          <a:noFill/>
          <a:ln>
            <a:noFill/>
          </a:ln>
        </p:spPr>
      </p:pic>
      <p:pic>
        <p:nvPicPr>
          <p:cNvPr id="558" name="Google Shape;558;p31"/>
          <p:cNvPicPr preferRelativeResize="0"/>
          <p:nvPr/>
        </p:nvPicPr>
        <p:blipFill rotWithShape="1">
          <a:blip r:embed="rId4">
            <a:alphaModFix/>
          </a:blip>
          <a:srcRect b="465" l="0" r="0" t="475"/>
          <a:stretch/>
        </p:blipFill>
        <p:spPr>
          <a:xfrm>
            <a:off x="429768" y="3056198"/>
            <a:ext cx="785566" cy="606900"/>
          </a:xfrm>
          <a:prstGeom prst="rect">
            <a:avLst/>
          </a:prstGeom>
          <a:noFill/>
          <a:ln>
            <a:noFill/>
          </a:ln>
        </p:spPr>
      </p:pic>
      <p:pic>
        <p:nvPicPr>
          <p:cNvPr id="559" name="Google Shape;559;p31"/>
          <p:cNvPicPr preferRelativeResize="0"/>
          <p:nvPr/>
        </p:nvPicPr>
        <p:blipFill rotWithShape="1">
          <a:blip r:embed="rId5">
            <a:alphaModFix/>
          </a:blip>
          <a:srcRect b="465" l="0" r="0" t="475"/>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1. Bullets 1–5 (Green)">
  <p:cSld name="CUSTOM_2_7_1_4_1">
    <p:spTree>
      <p:nvGrpSpPr>
        <p:cNvPr id="560" name="Shape 560"/>
        <p:cNvGrpSpPr/>
        <p:nvPr/>
      </p:nvGrpSpPr>
      <p:grpSpPr>
        <a:xfrm>
          <a:off x="0" y="0"/>
          <a:ext cx="0" cy="0"/>
          <a:chOff x="0" y="0"/>
          <a:chExt cx="0" cy="0"/>
        </a:xfrm>
      </p:grpSpPr>
      <p:sp>
        <p:nvSpPr>
          <p:cNvPr id="561" name="Google Shape;561;p32"/>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3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3" name="Google Shape;563;p3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64" name="Google Shape;564;p3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65" name="Google Shape;565;p3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66" name="Google Shape;566;p3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67" name="Google Shape;567;p3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8" name="Google Shape;568;p32"/>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9" name="Google Shape;569;p32"/>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32"/>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32"/>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32"/>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3" name="Google Shape;573;p32"/>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4" name="Google Shape;574;p32"/>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5" name="Google Shape;575;p32"/>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32"/>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77" name="Google Shape;577;p32"/>
          <p:cNvPicPr preferRelativeResize="0"/>
          <p:nvPr/>
        </p:nvPicPr>
        <p:blipFill rotWithShape="1">
          <a:blip r:embed="rId2">
            <a:alphaModFix/>
          </a:blip>
          <a:srcRect b="1830" l="0" r="0" t="1830"/>
          <a:stretch/>
        </p:blipFill>
        <p:spPr>
          <a:xfrm>
            <a:off x="429768" y="1314036"/>
            <a:ext cx="785567" cy="606900"/>
          </a:xfrm>
          <a:prstGeom prst="rect">
            <a:avLst/>
          </a:prstGeom>
          <a:noFill/>
          <a:ln>
            <a:noFill/>
          </a:ln>
        </p:spPr>
      </p:pic>
      <p:pic>
        <p:nvPicPr>
          <p:cNvPr id="578" name="Google Shape;578;p32"/>
          <p:cNvPicPr preferRelativeResize="0"/>
          <p:nvPr/>
        </p:nvPicPr>
        <p:blipFill rotWithShape="1">
          <a:blip r:embed="rId3">
            <a:alphaModFix/>
          </a:blip>
          <a:srcRect b="238" l="0" r="0" t="228"/>
          <a:stretch/>
        </p:blipFill>
        <p:spPr>
          <a:xfrm>
            <a:off x="429768" y="2010348"/>
            <a:ext cx="785566" cy="606900"/>
          </a:xfrm>
          <a:prstGeom prst="rect">
            <a:avLst/>
          </a:prstGeom>
          <a:noFill/>
          <a:ln>
            <a:noFill/>
          </a:ln>
        </p:spPr>
      </p:pic>
      <p:pic>
        <p:nvPicPr>
          <p:cNvPr id="579" name="Google Shape;579;p32"/>
          <p:cNvPicPr preferRelativeResize="0"/>
          <p:nvPr/>
        </p:nvPicPr>
        <p:blipFill rotWithShape="1">
          <a:blip r:embed="rId4">
            <a:alphaModFix/>
          </a:blip>
          <a:srcRect b="1830" l="0" r="0" t="1830"/>
          <a:stretch/>
        </p:blipFill>
        <p:spPr>
          <a:xfrm>
            <a:off x="429768" y="2701248"/>
            <a:ext cx="785566" cy="606900"/>
          </a:xfrm>
          <a:prstGeom prst="rect">
            <a:avLst/>
          </a:prstGeom>
          <a:noFill/>
          <a:ln>
            <a:noFill/>
          </a:ln>
        </p:spPr>
      </p:pic>
      <p:pic>
        <p:nvPicPr>
          <p:cNvPr id="580" name="Google Shape;580;p32"/>
          <p:cNvPicPr preferRelativeResize="0"/>
          <p:nvPr/>
        </p:nvPicPr>
        <p:blipFill rotWithShape="1">
          <a:blip r:embed="rId5">
            <a:alphaModFix/>
          </a:blip>
          <a:srcRect b="238" l="0" r="0" t="228"/>
          <a:stretch/>
        </p:blipFill>
        <p:spPr>
          <a:xfrm>
            <a:off x="429768" y="3392773"/>
            <a:ext cx="785566" cy="606900"/>
          </a:xfrm>
          <a:prstGeom prst="rect">
            <a:avLst/>
          </a:prstGeom>
          <a:noFill/>
          <a:ln>
            <a:noFill/>
          </a:ln>
        </p:spPr>
      </p:pic>
      <p:pic>
        <p:nvPicPr>
          <p:cNvPr id="581" name="Google Shape;581;p32"/>
          <p:cNvPicPr preferRelativeResize="0"/>
          <p:nvPr/>
        </p:nvPicPr>
        <p:blipFill rotWithShape="1">
          <a:blip r:embed="rId6">
            <a:alphaModFix/>
          </a:blip>
          <a:srcRect b="1830" l="0" r="0" t="1830"/>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2. Bullets 1–5 (Green/Yellow)">
  <p:cSld name="CUSTOM_2_7_1_4_1_2">
    <p:spTree>
      <p:nvGrpSpPr>
        <p:cNvPr id="582" name="Shape 582"/>
        <p:cNvGrpSpPr/>
        <p:nvPr/>
      </p:nvGrpSpPr>
      <p:grpSpPr>
        <a:xfrm>
          <a:off x="0" y="0"/>
          <a:ext cx="0" cy="0"/>
          <a:chOff x="0" y="0"/>
          <a:chExt cx="0" cy="0"/>
        </a:xfrm>
      </p:grpSpPr>
      <p:sp>
        <p:nvSpPr>
          <p:cNvPr id="583" name="Google Shape;583;p33"/>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3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5" name="Google Shape;585;p3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86" name="Google Shape;586;p3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87" name="Google Shape;587;p3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88" name="Google Shape;588;p3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89" name="Google Shape;589;p3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0" name="Google Shape;590;p33"/>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1" name="Google Shape;591;p33"/>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33"/>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33"/>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33"/>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5" name="Google Shape;595;p33"/>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6" name="Google Shape;596;p33"/>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7" name="Google Shape;597;p33"/>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33"/>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99" name="Google Shape;599;p33"/>
          <p:cNvPicPr preferRelativeResize="0"/>
          <p:nvPr/>
        </p:nvPicPr>
        <p:blipFill rotWithShape="1">
          <a:blip r:embed="rId2">
            <a:alphaModFix/>
          </a:blip>
          <a:srcRect b="1830" l="0" r="0" t="1830"/>
          <a:stretch/>
        </p:blipFill>
        <p:spPr>
          <a:xfrm>
            <a:off x="429768" y="1314036"/>
            <a:ext cx="785567" cy="606900"/>
          </a:xfrm>
          <a:prstGeom prst="rect">
            <a:avLst/>
          </a:prstGeom>
          <a:noFill/>
          <a:ln>
            <a:noFill/>
          </a:ln>
        </p:spPr>
      </p:pic>
      <p:pic>
        <p:nvPicPr>
          <p:cNvPr id="600" name="Google Shape;600;p33"/>
          <p:cNvPicPr preferRelativeResize="0"/>
          <p:nvPr/>
        </p:nvPicPr>
        <p:blipFill rotWithShape="1">
          <a:blip r:embed="rId3">
            <a:alphaModFix/>
          </a:blip>
          <a:srcRect b="1830" l="0" r="0" t="1830"/>
          <a:stretch/>
        </p:blipFill>
        <p:spPr>
          <a:xfrm>
            <a:off x="429768" y="2010348"/>
            <a:ext cx="785567" cy="606900"/>
          </a:xfrm>
          <a:prstGeom prst="rect">
            <a:avLst/>
          </a:prstGeom>
          <a:noFill/>
          <a:ln>
            <a:noFill/>
          </a:ln>
        </p:spPr>
      </p:pic>
      <p:pic>
        <p:nvPicPr>
          <p:cNvPr id="601" name="Google Shape;601;p33"/>
          <p:cNvPicPr preferRelativeResize="0"/>
          <p:nvPr/>
        </p:nvPicPr>
        <p:blipFill rotWithShape="1">
          <a:blip r:embed="rId4">
            <a:alphaModFix/>
          </a:blip>
          <a:srcRect b="1830" l="0" r="0" t="1830"/>
          <a:stretch/>
        </p:blipFill>
        <p:spPr>
          <a:xfrm>
            <a:off x="429768" y="2701248"/>
            <a:ext cx="785566" cy="606900"/>
          </a:xfrm>
          <a:prstGeom prst="rect">
            <a:avLst/>
          </a:prstGeom>
          <a:noFill/>
          <a:ln>
            <a:noFill/>
          </a:ln>
        </p:spPr>
      </p:pic>
      <p:pic>
        <p:nvPicPr>
          <p:cNvPr id="602" name="Google Shape;602;p33"/>
          <p:cNvPicPr preferRelativeResize="0"/>
          <p:nvPr/>
        </p:nvPicPr>
        <p:blipFill rotWithShape="1">
          <a:blip r:embed="rId5">
            <a:alphaModFix/>
          </a:blip>
          <a:srcRect b="1830" l="0" r="0" t="1830"/>
          <a:stretch/>
        </p:blipFill>
        <p:spPr>
          <a:xfrm>
            <a:off x="429768" y="3392773"/>
            <a:ext cx="785567" cy="606900"/>
          </a:xfrm>
          <a:prstGeom prst="rect">
            <a:avLst/>
          </a:prstGeom>
          <a:noFill/>
          <a:ln>
            <a:noFill/>
          </a:ln>
        </p:spPr>
      </p:pic>
      <p:pic>
        <p:nvPicPr>
          <p:cNvPr id="603" name="Google Shape;603;p33"/>
          <p:cNvPicPr preferRelativeResize="0"/>
          <p:nvPr/>
        </p:nvPicPr>
        <p:blipFill rotWithShape="1">
          <a:blip r:embed="rId6">
            <a:alphaModFix/>
          </a:blip>
          <a:srcRect b="1830" l="0" r="0" t="1830"/>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3. Bullets 1–5 (Gray)">
  <p:cSld name="CUSTOM_2_7_1_4_1_1">
    <p:spTree>
      <p:nvGrpSpPr>
        <p:cNvPr id="604" name="Shape 604"/>
        <p:cNvGrpSpPr/>
        <p:nvPr/>
      </p:nvGrpSpPr>
      <p:grpSpPr>
        <a:xfrm>
          <a:off x="0" y="0"/>
          <a:ext cx="0" cy="0"/>
          <a:chOff x="0" y="0"/>
          <a:chExt cx="0" cy="0"/>
        </a:xfrm>
      </p:grpSpPr>
      <p:sp>
        <p:nvSpPr>
          <p:cNvPr id="605" name="Google Shape;605;p34"/>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3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7" name="Google Shape;607;p3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08" name="Google Shape;608;p3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09" name="Google Shape;609;p3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10" name="Google Shape;610;p3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11" name="Google Shape;611;p3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2" name="Google Shape;612;p34"/>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3" name="Google Shape;613;p34"/>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34"/>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34"/>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34"/>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7" name="Google Shape;617;p34"/>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8" name="Google Shape;618;p34"/>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9" name="Google Shape;619;p34"/>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34"/>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21" name="Google Shape;621;p34"/>
          <p:cNvPicPr preferRelativeResize="0"/>
          <p:nvPr/>
        </p:nvPicPr>
        <p:blipFill rotWithShape="1">
          <a:blip r:embed="rId2">
            <a:alphaModFix/>
          </a:blip>
          <a:srcRect b="1765" l="0" r="0" t="1774"/>
          <a:stretch/>
        </p:blipFill>
        <p:spPr>
          <a:xfrm>
            <a:off x="429768" y="1314036"/>
            <a:ext cx="785567" cy="606900"/>
          </a:xfrm>
          <a:prstGeom prst="rect">
            <a:avLst/>
          </a:prstGeom>
          <a:noFill/>
          <a:ln>
            <a:noFill/>
          </a:ln>
        </p:spPr>
      </p:pic>
      <p:pic>
        <p:nvPicPr>
          <p:cNvPr id="622" name="Google Shape;622;p34"/>
          <p:cNvPicPr preferRelativeResize="0"/>
          <p:nvPr/>
        </p:nvPicPr>
        <p:blipFill rotWithShape="1">
          <a:blip r:embed="rId3">
            <a:alphaModFix/>
          </a:blip>
          <a:srcRect b="1765" l="0" r="0" t="1774"/>
          <a:stretch/>
        </p:blipFill>
        <p:spPr>
          <a:xfrm>
            <a:off x="429768" y="2010348"/>
            <a:ext cx="785566" cy="606900"/>
          </a:xfrm>
          <a:prstGeom prst="rect">
            <a:avLst/>
          </a:prstGeom>
          <a:noFill/>
          <a:ln>
            <a:noFill/>
          </a:ln>
        </p:spPr>
      </p:pic>
      <p:pic>
        <p:nvPicPr>
          <p:cNvPr id="623" name="Google Shape;623;p34"/>
          <p:cNvPicPr preferRelativeResize="0"/>
          <p:nvPr/>
        </p:nvPicPr>
        <p:blipFill rotWithShape="1">
          <a:blip r:embed="rId4">
            <a:alphaModFix/>
          </a:blip>
          <a:srcRect b="1765" l="0" r="0" t="1774"/>
          <a:stretch/>
        </p:blipFill>
        <p:spPr>
          <a:xfrm>
            <a:off x="429768" y="2701248"/>
            <a:ext cx="785566" cy="606900"/>
          </a:xfrm>
          <a:prstGeom prst="rect">
            <a:avLst/>
          </a:prstGeom>
          <a:noFill/>
          <a:ln>
            <a:noFill/>
          </a:ln>
        </p:spPr>
      </p:pic>
      <p:pic>
        <p:nvPicPr>
          <p:cNvPr id="624" name="Google Shape;624;p34"/>
          <p:cNvPicPr preferRelativeResize="0"/>
          <p:nvPr/>
        </p:nvPicPr>
        <p:blipFill rotWithShape="1">
          <a:blip r:embed="rId5">
            <a:alphaModFix/>
          </a:blip>
          <a:srcRect b="1765" l="0" r="0" t="1774"/>
          <a:stretch/>
        </p:blipFill>
        <p:spPr>
          <a:xfrm>
            <a:off x="429768" y="3392773"/>
            <a:ext cx="785566" cy="606900"/>
          </a:xfrm>
          <a:prstGeom prst="rect">
            <a:avLst/>
          </a:prstGeom>
          <a:noFill/>
          <a:ln>
            <a:noFill/>
          </a:ln>
        </p:spPr>
      </p:pic>
      <p:pic>
        <p:nvPicPr>
          <p:cNvPr id="625" name="Google Shape;625;p34"/>
          <p:cNvPicPr preferRelativeResize="0"/>
          <p:nvPr/>
        </p:nvPicPr>
        <p:blipFill rotWithShape="1">
          <a:blip r:embed="rId5">
            <a:alphaModFix/>
          </a:blip>
          <a:srcRect b="1765" l="0" r="0" t="1774"/>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guide id="2" pos="1512">
          <p15:clr>
            <a:srgbClr val="FA7B17"/>
          </p15:clr>
        </p15:guide>
      </p15:sldGuideLst>
    </p:ext>
  </p:extLst>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4. Bullets 1–5 (Blue)">
  <p:cSld name="CUSTOM_2_7_1_4_1_1_1">
    <p:spTree>
      <p:nvGrpSpPr>
        <p:cNvPr id="626" name="Shape 626"/>
        <p:cNvGrpSpPr/>
        <p:nvPr/>
      </p:nvGrpSpPr>
      <p:grpSpPr>
        <a:xfrm>
          <a:off x="0" y="0"/>
          <a:ext cx="0" cy="0"/>
          <a:chOff x="0" y="0"/>
          <a:chExt cx="0" cy="0"/>
        </a:xfrm>
      </p:grpSpPr>
      <p:sp>
        <p:nvSpPr>
          <p:cNvPr id="627" name="Google Shape;627;p35"/>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3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9" name="Google Shape;629;p3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30" name="Google Shape;630;p3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31" name="Google Shape;631;p3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32" name="Google Shape;632;p3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33" name="Google Shape;633;p3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34" name="Google Shape;634;p35"/>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35" name="Google Shape;635;p35"/>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35"/>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35"/>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35"/>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39" name="Google Shape;639;p35"/>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0" name="Google Shape;640;p35"/>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1" name="Google Shape;641;p35"/>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35"/>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43" name="Google Shape;643;p35"/>
          <p:cNvPicPr preferRelativeResize="0"/>
          <p:nvPr/>
        </p:nvPicPr>
        <p:blipFill rotWithShape="1">
          <a:blip r:embed="rId2">
            <a:alphaModFix/>
          </a:blip>
          <a:srcRect b="465" l="0" r="0" t="475"/>
          <a:stretch/>
        </p:blipFill>
        <p:spPr>
          <a:xfrm>
            <a:off x="429768" y="1314036"/>
            <a:ext cx="785567" cy="606900"/>
          </a:xfrm>
          <a:prstGeom prst="rect">
            <a:avLst/>
          </a:prstGeom>
          <a:noFill/>
          <a:ln>
            <a:noFill/>
          </a:ln>
        </p:spPr>
      </p:pic>
      <p:pic>
        <p:nvPicPr>
          <p:cNvPr id="644" name="Google Shape;644;p35"/>
          <p:cNvPicPr preferRelativeResize="0"/>
          <p:nvPr/>
        </p:nvPicPr>
        <p:blipFill rotWithShape="1">
          <a:blip r:embed="rId3">
            <a:alphaModFix/>
          </a:blip>
          <a:srcRect b="465" l="0" r="0" t="475"/>
          <a:stretch/>
        </p:blipFill>
        <p:spPr>
          <a:xfrm>
            <a:off x="429768" y="2010348"/>
            <a:ext cx="785566" cy="606900"/>
          </a:xfrm>
          <a:prstGeom prst="rect">
            <a:avLst/>
          </a:prstGeom>
          <a:noFill/>
          <a:ln>
            <a:noFill/>
          </a:ln>
        </p:spPr>
      </p:pic>
      <p:pic>
        <p:nvPicPr>
          <p:cNvPr id="645" name="Google Shape;645;p35"/>
          <p:cNvPicPr preferRelativeResize="0"/>
          <p:nvPr/>
        </p:nvPicPr>
        <p:blipFill rotWithShape="1">
          <a:blip r:embed="rId4">
            <a:alphaModFix/>
          </a:blip>
          <a:srcRect b="465" l="0" r="0" t="475"/>
          <a:stretch/>
        </p:blipFill>
        <p:spPr>
          <a:xfrm>
            <a:off x="429768" y="2701248"/>
            <a:ext cx="785566" cy="606900"/>
          </a:xfrm>
          <a:prstGeom prst="rect">
            <a:avLst/>
          </a:prstGeom>
          <a:noFill/>
          <a:ln>
            <a:noFill/>
          </a:ln>
        </p:spPr>
      </p:pic>
      <p:pic>
        <p:nvPicPr>
          <p:cNvPr id="646" name="Google Shape;646;p35"/>
          <p:cNvPicPr preferRelativeResize="0"/>
          <p:nvPr/>
        </p:nvPicPr>
        <p:blipFill rotWithShape="1">
          <a:blip r:embed="rId5">
            <a:alphaModFix/>
          </a:blip>
          <a:srcRect b="465" l="0" r="0" t="475"/>
          <a:stretch/>
        </p:blipFill>
        <p:spPr>
          <a:xfrm>
            <a:off x="429768" y="3392773"/>
            <a:ext cx="785566" cy="606900"/>
          </a:xfrm>
          <a:prstGeom prst="rect">
            <a:avLst/>
          </a:prstGeom>
          <a:noFill/>
          <a:ln>
            <a:noFill/>
          </a:ln>
        </p:spPr>
      </p:pic>
      <p:pic>
        <p:nvPicPr>
          <p:cNvPr id="647" name="Google Shape;647;p35"/>
          <p:cNvPicPr preferRelativeResize="0"/>
          <p:nvPr/>
        </p:nvPicPr>
        <p:blipFill rotWithShape="1">
          <a:blip r:embed="rId6">
            <a:alphaModFix/>
          </a:blip>
          <a:srcRect b="465" l="0" r="0" t="475"/>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5. Bullets 1–6 (Green)">
  <p:cSld name="CUSTOM_2_7_1_3_1_1_3_1">
    <p:spTree>
      <p:nvGrpSpPr>
        <p:cNvPr id="648" name="Shape 648"/>
        <p:cNvGrpSpPr/>
        <p:nvPr/>
      </p:nvGrpSpPr>
      <p:grpSpPr>
        <a:xfrm>
          <a:off x="0" y="0"/>
          <a:ext cx="0" cy="0"/>
          <a:chOff x="0" y="0"/>
          <a:chExt cx="0" cy="0"/>
        </a:xfrm>
      </p:grpSpPr>
      <p:sp>
        <p:nvSpPr>
          <p:cNvPr id="649" name="Google Shape;649;p36"/>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3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1" name="Google Shape;651;p3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52" name="Google Shape;652;p3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53" name="Google Shape;653;p3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54" name="Google Shape;654;p3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55" name="Google Shape;655;p3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6" name="Google Shape;656;p36"/>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7" name="Google Shape;657;p36"/>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36"/>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36"/>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36"/>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36"/>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36"/>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3" name="Google Shape;663;p36"/>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4" name="Google Shape;664;p36"/>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5" name="Google Shape;665;p36"/>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6" name="Google Shape;666;p36"/>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67" name="Google Shape;667;p36"/>
          <p:cNvPicPr preferRelativeResize="0"/>
          <p:nvPr/>
        </p:nvPicPr>
        <p:blipFill rotWithShape="1">
          <a:blip r:embed="rId2">
            <a:alphaModFix/>
          </a:blip>
          <a:srcRect b="1830" l="0" r="0" t="1830"/>
          <a:stretch/>
        </p:blipFill>
        <p:spPr>
          <a:xfrm>
            <a:off x="429768" y="1261872"/>
            <a:ext cx="577804" cy="446400"/>
          </a:xfrm>
          <a:prstGeom prst="rect">
            <a:avLst/>
          </a:prstGeom>
          <a:noFill/>
          <a:ln>
            <a:noFill/>
          </a:ln>
        </p:spPr>
      </p:pic>
      <p:pic>
        <p:nvPicPr>
          <p:cNvPr id="668" name="Google Shape;668;p36"/>
          <p:cNvPicPr preferRelativeResize="0"/>
          <p:nvPr/>
        </p:nvPicPr>
        <p:blipFill rotWithShape="1">
          <a:blip r:embed="rId3">
            <a:alphaModFix/>
          </a:blip>
          <a:srcRect b="238" l="0" r="0" t="228"/>
          <a:stretch/>
        </p:blipFill>
        <p:spPr>
          <a:xfrm>
            <a:off x="429768" y="1848847"/>
            <a:ext cx="577805" cy="446400"/>
          </a:xfrm>
          <a:prstGeom prst="rect">
            <a:avLst/>
          </a:prstGeom>
          <a:noFill/>
          <a:ln>
            <a:noFill/>
          </a:ln>
        </p:spPr>
      </p:pic>
      <p:pic>
        <p:nvPicPr>
          <p:cNvPr id="669" name="Google Shape;669;p36"/>
          <p:cNvPicPr preferRelativeResize="0"/>
          <p:nvPr/>
        </p:nvPicPr>
        <p:blipFill rotWithShape="1">
          <a:blip r:embed="rId2">
            <a:alphaModFix/>
          </a:blip>
          <a:srcRect b="1830" l="0" r="0" t="1830"/>
          <a:stretch/>
        </p:blipFill>
        <p:spPr>
          <a:xfrm>
            <a:off x="429768" y="2439922"/>
            <a:ext cx="577804" cy="446400"/>
          </a:xfrm>
          <a:prstGeom prst="rect">
            <a:avLst/>
          </a:prstGeom>
          <a:noFill/>
          <a:ln>
            <a:noFill/>
          </a:ln>
        </p:spPr>
      </p:pic>
      <p:pic>
        <p:nvPicPr>
          <p:cNvPr id="670" name="Google Shape;670;p36"/>
          <p:cNvPicPr preferRelativeResize="0"/>
          <p:nvPr/>
        </p:nvPicPr>
        <p:blipFill rotWithShape="1">
          <a:blip r:embed="rId4">
            <a:alphaModFix/>
          </a:blip>
          <a:srcRect b="238" l="0" r="0" t="228"/>
          <a:stretch/>
        </p:blipFill>
        <p:spPr>
          <a:xfrm>
            <a:off x="429768" y="3040985"/>
            <a:ext cx="577805" cy="446400"/>
          </a:xfrm>
          <a:prstGeom prst="rect">
            <a:avLst/>
          </a:prstGeom>
          <a:noFill/>
          <a:ln>
            <a:noFill/>
          </a:ln>
        </p:spPr>
      </p:pic>
      <p:pic>
        <p:nvPicPr>
          <p:cNvPr id="671" name="Google Shape;671;p36"/>
          <p:cNvPicPr preferRelativeResize="0"/>
          <p:nvPr/>
        </p:nvPicPr>
        <p:blipFill rotWithShape="1">
          <a:blip r:embed="rId2">
            <a:alphaModFix/>
          </a:blip>
          <a:srcRect b="1830" l="0" r="0" t="1830"/>
          <a:stretch/>
        </p:blipFill>
        <p:spPr>
          <a:xfrm>
            <a:off x="429768" y="3622122"/>
            <a:ext cx="577804" cy="446400"/>
          </a:xfrm>
          <a:prstGeom prst="rect">
            <a:avLst/>
          </a:prstGeom>
          <a:noFill/>
          <a:ln>
            <a:noFill/>
          </a:ln>
        </p:spPr>
      </p:pic>
      <p:pic>
        <p:nvPicPr>
          <p:cNvPr id="672" name="Google Shape;672;p36"/>
          <p:cNvPicPr preferRelativeResize="0"/>
          <p:nvPr/>
        </p:nvPicPr>
        <p:blipFill rotWithShape="1">
          <a:blip r:embed="rId5">
            <a:alphaModFix/>
          </a:blip>
          <a:srcRect b="238" l="0" r="0" t="228"/>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6. Bullets 1–6 (Yellow/Green)">
  <p:cSld name="CUSTOM_2_7_1_3_1_1_3_2">
    <p:spTree>
      <p:nvGrpSpPr>
        <p:cNvPr id="673" name="Shape 673"/>
        <p:cNvGrpSpPr/>
        <p:nvPr/>
      </p:nvGrpSpPr>
      <p:grpSpPr>
        <a:xfrm>
          <a:off x="0" y="0"/>
          <a:ext cx="0" cy="0"/>
          <a:chOff x="0" y="0"/>
          <a:chExt cx="0" cy="0"/>
        </a:xfrm>
      </p:grpSpPr>
      <p:sp>
        <p:nvSpPr>
          <p:cNvPr id="674" name="Google Shape;674;p37"/>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3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6" name="Google Shape;676;p3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77" name="Google Shape;677;p3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78" name="Google Shape;678;p3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79" name="Google Shape;679;p3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80" name="Google Shape;680;p3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1" name="Google Shape;681;p37"/>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2" name="Google Shape;682;p37"/>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37"/>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37"/>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37"/>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37"/>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37"/>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8" name="Google Shape;688;p37"/>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9" name="Google Shape;689;p37"/>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0" name="Google Shape;690;p37"/>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1" name="Google Shape;691;p37"/>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92" name="Google Shape;692;p37"/>
          <p:cNvPicPr preferRelativeResize="0"/>
          <p:nvPr/>
        </p:nvPicPr>
        <p:blipFill rotWithShape="1">
          <a:blip r:embed="rId2">
            <a:alphaModFix/>
          </a:blip>
          <a:srcRect b="1830" l="0" r="0" t="1830"/>
          <a:stretch/>
        </p:blipFill>
        <p:spPr>
          <a:xfrm>
            <a:off x="429768" y="1261872"/>
            <a:ext cx="577804" cy="446400"/>
          </a:xfrm>
          <a:prstGeom prst="rect">
            <a:avLst/>
          </a:prstGeom>
          <a:noFill/>
          <a:ln>
            <a:noFill/>
          </a:ln>
        </p:spPr>
      </p:pic>
      <p:pic>
        <p:nvPicPr>
          <p:cNvPr id="693" name="Google Shape;693;p37"/>
          <p:cNvPicPr preferRelativeResize="0"/>
          <p:nvPr/>
        </p:nvPicPr>
        <p:blipFill rotWithShape="1">
          <a:blip r:embed="rId2">
            <a:alphaModFix/>
          </a:blip>
          <a:srcRect b="1830" l="0" r="0" t="1830"/>
          <a:stretch/>
        </p:blipFill>
        <p:spPr>
          <a:xfrm>
            <a:off x="429768" y="1848847"/>
            <a:ext cx="577804" cy="446400"/>
          </a:xfrm>
          <a:prstGeom prst="rect">
            <a:avLst/>
          </a:prstGeom>
          <a:noFill/>
          <a:ln>
            <a:noFill/>
          </a:ln>
        </p:spPr>
      </p:pic>
      <p:pic>
        <p:nvPicPr>
          <p:cNvPr id="694" name="Google Shape;694;p37"/>
          <p:cNvPicPr preferRelativeResize="0"/>
          <p:nvPr/>
        </p:nvPicPr>
        <p:blipFill rotWithShape="1">
          <a:blip r:embed="rId2">
            <a:alphaModFix/>
          </a:blip>
          <a:srcRect b="1830" l="0" r="0" t="1830"/>
          <a:stretch/>
        </p:blipFill>
        <p:spPr>
          <a:xfrm>
            <a:off x="429768" y="2439922"/>
            <a:ext cx="577804" cy="446400"/>
          </a:xfrm>
          <a:prstGeom prst="rect">
            <a:avLst/>
          </a:prstGeom>
          <a:noFill/>
          <a:ln>
            <a:noFill/>
          </a:ln>
        </p:spPr>
      </p:pic>
      <p:pic>
        <p:nvPicPr>
          <p:cNvPr id="695" name="Google Shape;695;p37"/>
          <p:cNvPicPr preferRelativeResize="0"/>
          <p:nvPr/>
        </p:nvPicPr>
        <p:blipFill rotWithShape="1">
          <a:blip r:embed="rId2">
            <a:alphaModFix/>
          </a:blip>
          <a:srcRect b="1830" l="0" r="0" t="1830"/>
          <a:stretch/>
        </p:blipFill>
        <p:spPr>
          <a:xfrm>
            <a:off x="429768" y="3040985"/>
            <a:ext cx="577804" cy="446400"/>
          </a:xfrm>
          <a:prstGeom prst="rect">
            <a:avLst/>
          </a:prstGeom>
          <a:noFill/>
          <a:ln>
            <a:noFill/>
          </a:ln>
        </p:spPr>
      </p:pic>
      <p:pic>
        <p:nvPicPr>
          <p:cNvPr id="696" name="Google Shape;696;p37"/>
          <p:cNvPicPr preferRelativeResize="0"/>
          <p:nvPr/>
        </p:nvPicPr>
        <p:blipFill rotWithShape="1">
          <a:blip r:embed="rId2">
            <a:alphaModFix/>
          </a:blip>
          <a:srcRect b="1830" l="0" r="0" t="1830"/>
          <a:stretch/>
        </p:blipFill>
        <p:spPr>
          <a:xfrm>
            <a:off x="429768" y="3622122"/>
            <a:ext cx="577804" cy="446400"/>
          </a:xfrm>
          <a:prstGeom prst="rect">
            <a:avLst/>
          </a:prstGeom>
          <a:noFill/>
          <a:ln>
            <a:noFill/>
          </a:ln>
        </p:spPr>
      </p:pic>
      <p:pic>
        <p:nvPicPr>
          <p:cNvPr id="697" name="Google Shape;697;p37"/>
          <p:cNvPicPr preferRelativeResize="0"/>
          <p:nvPr/>
        </p:nvPicPr>
        <p:blipFill rotWithShape="1">
          <a:blip r:embed="rId2">
            <a:alphaModFix/>
          </a:blip>
          <a:srcRect b="1830" l="0" r="0" t="1830"/>
          <a:stretch/>
        </p:blipFill>
        <p:spPr>
          <a:xfrm>
            <a:off x="429768" y="4203272"/>
            <a:ext cx="577804"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7. Bullets 1–6 (Gray)">
  <p:cSld name="CUSTOM_2_7_1_3_1_1_3_3">
    <p:spTree>
      <p:nvGrpSpPr>
        <p:cNvPr id="698" name="Shape 698"/>
        <p:cNvGrpSpPr/>
        <p:nvPr/>
      </p:nvGrpSpPr>
      <p:grpSpPr>
        <a:xfrm>
          <a:off x="0" y="0"/>
          <a:ext cx="0" cy="0"/>
          <a:chOff x="0" y="0"/>
          <a:chExt cx="0" cy="0"/>
        </a:xfrm>
      </p:grpSpPr>
      <p:sp>
        <p:nvSpPr>
          <p:cNvPr id="699" name="Google Shape;699;p38"/>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3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01" name="Google Shape;701;p3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02" name="Google Shape;702;p3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03" name="Google Shape;703;p3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04" name="Google Shape;704;p3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05" name="Google Shape;705;p3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06" name="Google Shape;706;p38"/>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07" name="Google Shape;707;p38"/>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38"/>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38"/>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38"/>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38"/>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38"/>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3" name="Google Shape;713;p38"/>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4" name="Google Shape;714;p38"/>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5" name="Google Shape;715;p38"/>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6" name="Google Shape;716;p38"/>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17" name="Google Shape;717;p38"/>
          <p:cNvPicPr preferRelativeResize="0"/>
          <p:nvPr/>
        </p:nvPicPr>
        <p:blipFill rotWithShape="1">
          <a:blip r:embed="rId2">
            <a:alphaModFix/>
          </a:blip>
          <a:srcRect b="1765" l="0" r="0" t="1774"/>
          <a:stretch/>
        </p:blipFill>
        <p:spPr>
          <a:xfrm>
            <a:off x="429768" y="1261872"/>
            <a:ext cx="577805" cy="446400"/>
          </a:xfrm>
          <a:prstGeom prst="rect">
            <a:avLst/>
          </a:prstGeom>
          <a:noFill/>
          <a:ln>
            <a:noFill/>
          </a:ln>
        </p:spPr>
      </p:pic>
      <p:pic>
        <p:nvPicPr>
          <p:cNvPr id="718" name="Google Shape;718;p38"/>
          <p:cNvPicPr preferRelativeResize="0"/>
          <p:nvPr/>
        </p:nvPicPr>
        <p:blipFill rotWithShape="1">
          <a:blip r:embed="rId3">
            <a:alphaModFix/>
          </a:blip>
          <a:srcRect b="1765" l="0" r="0" t="1774"/>
          <a:stretch/>
        </p:blipFill>
        <p:spPr>
          <a:xfrm>
            <a:off x="429768" y="1848847"/>
            <a:ext cx="577805" cy="446400"/>
          </a:xfrm>
          <a:prstGeom prst="rect">
            <a:avLst/>
          </a:prstGeom>
          <a:noFill/>
          <a:ln>
            <a:noFill/>
          </a:ln>
        </p:spPr>
      </p:pic>
      <p:pic>
        <p:nvPicPr>
          <p:cNvPr id="719" name="Google Shape;719;p38"/>
          <p:cNvPicPr preferRelativeResize="0"/>
          <p:nvPr/>
        </p:nvPicPr>
        <p:blipFill rotWithShape="1">
          <a:blip r:embed="rId4">
            <a:alphaModFix/>
          </a:blip>
          <a:srcRect b="1765" l="0" r="0" t="1774"/>
          <a:stretch/>
        </p:blipFill>
        <p:spPr>
          <a:xfrm>
            <a:off x="429768" y="2439922"/>
            <a:ext cx="577805" cy="446400"/>
          </a:xfrm>
          <a:prstGeom prst="rect">
            <a:avLst/>
          </a:prstGeom>
          <a:noFill/>
          <a:ln>
            <a:noFill/>
          </a:ln>
        </p:spPr>
      </p:pic>
      <p:pic>
        <p:nvPicPr>
          <p:cNvPr id="720" name="Google Shape;720;p38"/>
          <p:cNvPicPr preferRelativeResize="0"/>
          <p:nvPr/>
        </p:nvPicPr>
        <p:blipFill rotWithShape="1">
          <a:blip r:embed="rId5">
            <a:alphaModFix/>
          </a:blip>
          <a:srcRect b="1765" l="0" r="0" t="1774"/>
          <a:stretch/>
        </p:blipFill>
        <p:spPr>
          <a:xfrm>
            <a:off x="429768" y="3040985"/>
            <a:ext cx="577805" cy="446400"/>
          </a:xfrm>
          <a:prstGeom prst="rect">
            <a:avLst/>
          </a:prstGeom>
          <a:noFill/>
          <a:ln>
            <a:noFill/>
          </a:ln>
        </p:spPr>
      </p:pic>
      <p:pic>
        <p:nvPicPr>
          <p:cNvPr id="721" name="Google Shape;721;p38"/>
          <p:cNvPicPr preferRelativeResize="0"/>
          <p:nvPr/>
        </p:nvPicPr>
        <p:blipFill rotWithShape="1">
          <a:blip r:embed="rId6">
            <a:alphaModFix/>
          </a:blip>
          <a:srcRect b="1765" l="0" r="0" t="1774"/>
          <a:stretch/>
        </p:blipFill>
        <p:spPr>
          <a:xfrm>
            <a:off x="429768" y="3622122"/>
            <a:ext cx="577805" cy="446400"/>
          </a:xfrm>
          <a:prstGeom prst="rect">
            <a:avLst/>
          </a:prstGeom>
          <a:noFill/>
          <a:ln>
            <a:noFill/>
          </a:ln>
        </p:spPr>
      </p:pic>
      <p:pic>
        <p:nvPicPr>
          <p:cNvPr id="722" name="Google Shape;722;p38"/>
          <p:cNvPicPr preferRelativeResize="0"/>
          <p:nvPr/>
        </p:nvPicPr>
        <p:blipFill rotWithShape="1">
          <a:blip r:embed="rId7">
            <a:alphaModFix/>
          </a:blip>
          <a:srcRect b="1765" l="0" r="0" t="1774"/>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8. Bullets 1–6 (Blue)">
  <p:cSld name="CUSTOM_2_7_1_3_1_1_3_2_1">
    <p:spTree>
      <p:nvGrpSpPr>
        <p:cNvPr id="723" name="Shape 723"/>
        <p:cNvGrpSpPr/>
        <p:nvPr/>
      </p:nvGrpSpPr>
      <p:grpSpPr>
        <a:xfrm>
          <a:off x="0" y="0"/>
          <a:ext cx="0" cy="0"/>
          <a:chOff x="0" y="0"/>
          <a:chExt cx="0" cy="0"/>
        </a:xfrm>
      </p:grpSpPr>
      <p:sp>
        <p:nvSpPr>
          <p:cNvPr id="724" name="Google Shape;724;p39"/>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3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6" name="Google Shape;726;p3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27" name="Google Shape;727;p3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28" name="Google Shape;728;p3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29" name="Google Shape;729;p3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30" name="Google Shape;730;p3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1" name="Google Shape;731;p39"/>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2" name="Google Shape;732;p39"/>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39"/>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39"/>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39"/>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39"/>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39"/>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8" name="Google Shape;738;p39"/>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9" name="Google Shape;739;p39"/>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0" name="Google Shape;740;p39"/>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1" name="Google Shape;741;p39"/>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42" name="Google Shape;742;p39"/>
          <p:cNvPicPr preferRelativeResize="0"/>
          <p:nvPr/>
        </p:nvPicPr>
        <p:blipFill rotWithShape="1">
          <a:blip r:embed="rId2">
            <a:alphaModFix/>
          </a:blip>
          <a:srcRect b="475" l="0" r="0" t="465"/>
          <a:stretch/>
        </p:blipFill>
        <p:spPr>
          <a:xfrm>
            <a:off x="429768" y="1261872"/>
            <a:ext cx="577805" cy="446400"/>
          </a:xfrm>
          <a:prstGeom prst="rect">
            <a:avLst/>
          </a:prstGeom>
          <a:noFill/>
          <a:ln>
            <a:noFill/>
          </a:ln>
        </p:spPr>
      </p:pic>
      <p:pic>
        <p:nvPicPr>
          <p:cNvPr id="743" name="Google Shape;743;p39"/>
          <p:cNvPicPr preferRelativeResize="0"/>
          <p:nvPr/>
        </p:nvPicPr>
        <p:blipFill rotWithShape="1">
          <a:blip r:embed="rId3">
            <a:alphaModFix/>
          </a:blip>
          <a:srcRect b="475" l="0" r="0" t="465"/>
          <a:stretch/>
        </p:blipFill>
        <p:spPr>
          <a:xfrm>
            <a:off x="429768" y="1848847"/>
            <a:ext cx="577805" cy="446400"/>
          </a:xfrm>
          <a:prstGeom prst="rect">
            <a:avLst/>
          </a:prstGeom>
          <a:noFill/>
          <a:ln>
            <a:noFill/>
          </a:ln>
        </p:spPr>
      </p:pic>
      <p:pic>
        <p:nvPicPr>
          <p:cNvPr id="744" name="Google Shape;744;p39"/>
          <p:cNvPicPr preferRelativeResize="0"/>
          <p:nvPr/>
        </p:nvPicPr>
        <p:blipFill rotWithShape="1">
          <a:blip r:embed="rId4">
            <a:alphaModFix/>
          </a:blip>
          <a:srcRect b="475" l="0" r="0" t="465"/>
          <a:stretch/>
        </p:blipFill>
        <p:spPr>
          <a:xfrm>
            <a:off x="429768" y="2439922"/>
            <a:ext cx="577805" cy="446400"/>
          </a:xfrm>
          <a:prstGeom prst="rect">
            <a:avLst/>
          </a:prstGeom>
          <a:noFill/>
          <a:ln>
            <a:noFill/>
          </a:ln>
        </p:spPr>
      </p:pic>
      <p:pic>
        <p:nvPicPr>
          <p:cNvPr id="745" name="Google Shape;745;p39"/>
          <p:cNvPicPr preferRelativeResize="0"/>
          <p:nvPr/>
        </p:nvPicPr>
        <p:blipFill rotWithShape="1">
          <a:blip r:embed="rId5">
            <a:alphaModFix/>
          </a:blip>
          <a:srcRect b="475" l="0" r="0" t="465"/>
          <a:stretch/>
        </p:blipFill>
        <p:spPr>
          <a:xfrm>
            <a:off x="429768" y="3040985"/>
            <a:ext cx="577805" cy="446400"/>
          </a:xfrm>
          <a:prstGeom prst="rect">
            <a:avLst/>
          </a:prstGeom>
          <a:noFill/>
          <a:ln>
            <a:noFill/>
          </a:ln>
        </p:spPr>
      </p:pic>
      <p:pic>
        <p:nvPicPr>
          <p:cNvPr id="746" name="Google Shape;746;p39"/>
          <p:cNvPicPr preferRelativeResize="0"/>
          <p:nvPr/>
        </p:nvPicPr>
        <p:blipFill rotWithShape="1">
          <a:blip r:embed="rId6">
            <a:alphaModFix/>
          </a:blip>
          <a:srcRect b="475" l="0" r="0" t="465"/>
          <a:stretch/>
        </p:blipFill>
        <p:spPr>
          <a:xfrm>
            <a:off x="429768" y="3622122"/>
            <a:ext cx="577805" cy="446400"/>
          </a:xfrm>
          <a:prstGeom prst="rect">
            <a:avLst/>
          </a:prstGeom>
          <a:noFill/>
          <a:ln>
            <a:noFill/>
          </a:ln>
        </p:spPr>
      </p:pic>
      <p:pic>
        <p:nvPicPr>
          <p:cNvPr id="747" name="Google Shape;747;p39"/>
          <p:cNvPicPr preferRelativeResize="0"/>
          <p:nvPr/>
        </p:nvPicPr>
        <p:blipFill rotWithShape="1">
          <a:blip r:embed="rId7">
            <a:alphaModFix/>
          </a:blip>
          <a:srcRect b="475" l="0" r="0" t="465"/>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9. Bullets 1–7 (Green)">
  <p:cSld name="CUSTOM_2_7_1_3_1_1_1_2">
    <p:spTree>
      <p:nvGrpSpPr>
        <p:cNvPr id="748" name="Shape 748"/>
        <p:cNvGrpSpPr/>
        <p:nvPr/>
      </p:nvGrpSpPr>
      <p:grpSpPr>
        <a:xfrm>
          <a:off x="0" y="0"/>
          <a:ext cx="0" cy="0"/>
          <a:chOff x="0" y="0"/>
          <a:chExt cx="0" cy="0"/>
        </a:xfrm>
      </p:grpSpPr>
      <p:sp>
        <p:nvSpPr>
          <p:cNvPr id="749" name="Google Shape;749;p40"/>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4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1" name="Google Shape;751;p4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52" name="Google Shape;752;p4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53" name="Google Shape;753;p4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54" name="Google Shape;754;p4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55" name="Google Shape;755;p4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6" name="Google Shape;756;p40"/>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7" name="Google Shape;757;p40"/>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40"/>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9" name="Google Shape;759;p40"/>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40"/>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1" name="Google Shape;761;p40"/>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40"/>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3" name="Google Shape;763;p40"/>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40"/>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5" name="Google Shape;765;p40"/>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40"/>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7" name="Google Shape;767;p40"/>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40"/>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69" name="Google Shape;769;p40"/>
          <p:cNvPicPr preferRelativeResize="0"/>
          <p:nvPr/>
        </p:nvPicPr>
        <p:blipFill rotWithShape="1">
          <a:blip r:embed="rId2">
            <a:alphaModFix/>
          </a:blip>
          <a:srcRect b="1830" l="0" r="0" t="1830"/>
          <a:stretch/>
        </p:blipFill>
        <p:spPr>
          <a:xfrm>
            <a:off x="429768" y="1171588"/>
            <a:ext cx="521208" cy="396118"/>
          </a:xfrm>
          <a:prstGeom prst="rect">
            <a:avLst/>
          </a:prstGeom>
          <a:noFill/>
          <a:ln>
            <a:noFill/>
          </a:ln>
        </p:spPr>
      </p:pic>
      <p:pic>
        <p:nvPicPr>
          <p:cNvPr id="770" name="Google Shape;770;p40"/>
          <p:cNvPicPr preferRelativeResize="0"/>
          <p:nvPr/>
        </p:nvPicPr>
        <p:blipFill rotWithShape="1">
          <a:blip r:embed="rId3">
            <a:alphaModFix/>
          </a:blip>
          <a:srcRect b="1037" l="0" r="0" t="1047"/>
          <a:stretch/>
        </p:blipFill>
        <p:spPr>
          <a:xfrm>
            <a:off x="429768" y="1709650"/>
            <a:ext cx="521208" cy="396118"/>
          </a:xfrm>
          <a:prstGeom prst="rect">
            <a:avLst/>
          </a:prstGeom>
          <a:noFill/>
          <a:ln>
            <a:noFill/>
          </a:ln>
        </p:spPr>
      </p:pic>
      <p:pic>
        <p:nvPicPr>
          <p:cNvPr id="771" name="Google Shape;771;p40"/>
          <p:cNvPicPr preferRelativeResize="0"/>
          <p:nvPr/>
        </p:nvPicPr>
        <p:blipFill rotWithShape="1">
          <a:blip r:embed="rId2">
            <a:alphaModFix/>
          </a:blip>
          <a:srcRect b="1830" l="0" r="0" t="1830"/>
          <a:stretch/>
        </p:blipFill>
        <p:spPr>
          <a:xfrm>
            <a:off x="429768" y="2205600"/>
            <a:ext cx="521208" cy="396118"/>
          </a:xfrm>
          <a:prstGeom prst="rect">
            <a:avLst/>
          </a:prstGeom>
          <a:noFill/>
          <a:ln>
            <a:noFill/>
          </a:ln>
        </p:spPr>
      </p:pic>
      <p:pic>
        <p:nvPicPr>
          <p:cNvPr id="772" name="Google Shape;772;p40"/>
          <p:cNvPicPr preferRelativeResize="0"/>
          <p:nvPr/>
        </p:nvPicPr>
        <p:blipFill rotWithShape="1">
          <a:blip r:embed="rId4">
            <a:alphaModFix/>
          </a:blip>
          <a:srcRect b="1037" l="0" r="0" t="1047"/>
          <a:stretch/>
        </p:blipFill>
        <p:spPr>
          <a:xfrm>
            <a:off x="429768" y="2755163"/>
            <a:ext cx="521208" cy="396118"/>
          </a:xfrm>
          <a:prstGeom prst="rect">
            <a:avLst/>
          </a:prstGeom>
          <a:noFill/>
          <a:ln>
            <a:noFill/>
          </a:ln>
        </p:spPr>
      </p:pic>
      <p:pic>
        <p:nvPicPr>
          <p:cNvPr id="773" name="Google Shape;773;p40"/>
          <p:cNvPicPr preferRelativeResize="0"/>
          <p:nvPr/>
        </p:nvPicPr>
        <p:blipFill rotWithShape="1">
          <a:blip r:embed="rId2">
            <a:alphaModFix/>
          </a:blip>
          <a:srcRect b="1830" l="0" r="0" t="1830"/>
          <a:stretch/>
        </p:blipFill>
        <p:spPr>
          <a:xfrm>
            <a:off x="429768" y="3277788"/>
            <a:ext cx="521208" cy="396118"/>
          </a:xfrm>
          <a:prstGeom prst="rect">
            <a:avLst/>
          </a:prstGeom>
          <a:noFill/>
          <a:ln>
            <a:noFill/>
          </a:ln>
        </p:spPr>
      </p:pic>
      <p:pic>
        <p:nvPicPr>
          <p:cNvPr id="774" name="Google Shape;774;p40"/>
          <p:cNvPicPr preferRelativeResize="0"/>
          <p:nvPr/>
        </p:nvPicPr>
        <p:blipFill rotWithShape="1">
          <a:blip r:embed="rId5">
            <a:alphaModFix/>
          </a:blip>
          <a:srcRect b="1390" l="0" r="0" t="1380"/>
          <a:stretch/>
        </p:blipFill>
        <p:spPr>
          <a:xfrm>
            <a:off x="429768" y="3794760"/>
            <a:ext cx="520980" cy="393192"/>
          </a:xfrm>
          <a:prstGeom prst="rect">
            <a:avLst/>
          </a:prstGeom>
          <a:noFill/>
          <a:ln>
            <a:noFill/>
          </a:ln>
        </p:spPr>
      </p:pic>
      <p:pic>
        <p:nvPicPr>
          <p:cNvPr id="775" name="Google Shape;775;p40"/>
          <p:cNvPicPr preferRelativeResize="0"/>
          <p:nvPr/>
        </p:nvPicPr>
        <p:blipFill rotWithShape="1">
          <a:blip r:embed="rId2">
            <a:alphaModFix/>
          </a:blip>
          <a:srcRect b="1830" l="0" r="0" t="1830"/>
          <a:stretch/>
        </p:blipFill>
        <p:spPr>
          <a:xfrm>
            <a:off x="429768" y="4343400"/>
            <a:ext cx="520979"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Title Slide:Data Analytics and Visualization">
  <p:cSld name="CUSTOM_2_3_1_1_1_1_1_2_1_2_1_1_1_1_2_1_1_1_1">
    <p:spTree>
      <p:nvGrpSpPr>
        <p:cNvPr id="37" name="Shape 37"/>
        <p:cNvGrpSpPr/>
        <p:nvPr/>
      </p:nvGrpSpPr>
      <p:grpSpPr>
        <a:xfrm>
          <a:off x="0" y="0"/>
          <a:ext cx="0" cy="0"/>
          <a:chOff x="0" y="0"/>
          <a:chExt cx="0" cy="0"/>
        </a:xfrm>
      </p:grpSpPr>
      <p:pic>
        <p:nvPicPr>
          <p:cNvPr id="38" name="Google Shape;38;p5"/>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39" name="Google Shape;39;p5"/>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0" name="Google Shape;40;p5"/>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pic>
        <p:nvPicPr>
          <p:cNvPr id="41" name="Google Shape;41;p5"/>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42" name="Google Shape;42;p5"/>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Analytics and Visualization</a:t>
            </a:r>
            <a:endParaRPr sz="1800">
              <a:solidFill>
                <a:srgbClr val="FFFFFF"/>
              </a:solidFill>
              <a:latin typeface="Roboto Medium"/>
              <a:ea typeface="Roboto Medium"/>
              <a:cs typeface="Roboto Medium"/>
              <a:sym typeface="Roboto Medium"/>
            </a:endParaRPr>
          </a:p>
        </p:txBody>
      </p:sp>
      <p:sp>
        <p:nvSpPr>
          <p:cNvPr id="43" name="Google Shape;43;p5"/>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4" name="Google Shape;44;p5"/>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 name="Google Shape;45;p5"/>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46" name="Google Shape;46;p5"/>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0. Bullets 1–7 (Yellow/Green)">
  <p:cSld name="CUSTOM_2_7_1_3_1_1_1_2_1">
    <p:spTree>
      <p:nvGrpSpPr>
        <p:cNvPr id="776" name="Shape 776"/>
        <p:cNvGrpSpPr/>
        <p:nvPr/>
      </p:nvGrpSpPr>
      <p:grpSpPr>
        <a:xfrm>
          <a:off x="0" y="0"/>
          <a:ext cx="0" cy="0"/>
          <a:chOff x="0" y="0"/>
          <a:chExt cx="0" cy="0"/>
        </a:xfrm>
      </p:grpSpPr>
      <p:sp>
        <p:nvSpPr>
          <p:cNvPr id="777" name="Google Shape;777;p41"/>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4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79" name="Google Shape;779;p4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80" name="Google Shape;780;p4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81" name="Google Shape;781;p4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82" name="Google Shape;782;p4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83" name="Google Shape;783;p4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4" name="Google Shape;784;p41"/>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5" name="Google Shape;785;p41"/>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41"/>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7" name="Google Shape;787;p41"/>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41"/>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9" name="Google Shape;789;p41"/>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41"/>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1" name="Google Shape;791;p41"/>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41"/>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3" name="Google Shape;793;p41"/>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41"/>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5" name="Google Shape;795;p41"/>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41"/>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97" name="Google Shape;797;p41"/>
          <p:cNvPicPr preferRelativeResize="0"/>
          <p:nvPr/>
        </p:nvPicPr>
        <p:blipFill rotWithShape="1">
          <a:blip r:embed="rId2">
            <a:alphaModFix/>
          </a:blip>
          <a:srcRect b="1830" l="0" r="0" t="1830"/>
          <a:stretch/>
        </p:blipFill>
        <p:spPr>
          <a:xfrm>
            <a:off x="429768" y="1171588"/>
            <a:ext cx="521208" cy="396118"/>
          </a:xfrm>
          <a:prstGeom prst="rect">
            <a:avLst/>
          </a:prstGeom>
          <a:noFill/>
          <a:ln>
            <a:noFill/>
          </a:ln>
        </p:spPr>
      </p:pic>
      <p:pic>
        <p:nvPicPr>
          <p:cNvPr id="798" name="Google Shape;798;p41"/>
          <p:cNvPicPr preferRelativeResize="0"/>
          <p:nvPr/>
        </p:nvPicPr>
        <p:blipFill rotWithShape="1">
          <a:blip r:embed="rId2">
            <a:alphaModFix/>
          </a:blip>
          <a:srcRect b="1830" l="0" r="0" t="1830"/>
          <a:stretch/>
        </p:blipFill>
        <p:spPr>
          <a:xfrm>
            <a:off x="429768" y="1709650"/>
            <a:ext cx="521208" cy="396118"/>
          </a:xfrm>
          <a:prstGeom prst="rect">
            <a:avLst/>
          </a:prstGeom>
          <a:noFill/>
          <a:ln>
            <a:noFill/>
          </a:ln>
        </p:spPr>
      </p:pic>
      <p:pic>
        <p:nvPicPr>
          <p:cNvPr id="799" name="Google Shape;799;p41"/>
          <p:cNvPicPr preferRelativeResize="0"/>
          <p:nvPr/>
        </p:nvPicPr>
        <p:blipFill rotWithShape="1">
          <a:blip r:embed="rId2">
            <a:alphaModFix/>
          </a:blip>
          <a:srcRect b="1830" l="0" r="0" t="1830"/>
          <a:stretch/>
        </p:blipFill>
        <p:spPr>
          <a:xfrm>
            <a:off x="429768" y="2205600"/>
            <a:ext cx="521208" cy="396118"/>
          </a:xfrm>
          <a:prstGeom prst="rect">
            <a:avLst/>
          </a:prstGeom>
          <a:noFill/>
          <a:ln>
            <a:noFill/>
          </a:ln>
        </p:spPr>
      </p:pic>
      <p:pic>
        <p:nvPicPr>
          <p:cNvPr id="800" name="Google Shape;800;p41"/>
          <p:cNvPicPr preferRelativeResize="0"/>
          <p:nvPr/>
        </p:nvPicPr>
        <p:blipFill rotWithShape="1">
          <a:blip r:embed="rId2">
            <a:alphaModFix/>
          </a:blip>
          <a:srcRect b="1830" l="0" r="0" t="1830"/>
          <a:stretch/>
        </p:blipFill>
        <p:spPr>
          <a:xfrm>
            <a:off x="429768" y="2755163"/>
            <a:ext cx="521208" cy="396118"/>
          </a:xfrm>
          <a:prstGeom prst="rect">
            <a:avLst/>
          </a:prstGeom>
          <a:noFill/>
          <a:ln>
            <a:noFill/>
          </a:ln>
        </p:spPr>
      </p:pic>
      <p:pic>
        <p:nvPicPr>
          <p:cNvPr id="801" name="Google Shape;801;p41"/>
          <p:cNvPicPr preferRelativeResize="0"/>
          <p:nvPr/>
        </p:nvPicPr>
        <p:blipFill rotWithShape="1">
          <a:blip r:embed="rId2">
            <a:alphaModFix/>
          </a:blip>
          <a:srcRect b="1830" l="0" r="0" t="1830"/>
          <a:stretch/>
        </p:blipFill>
        <p:spPr>
          <a:xfrm>
            <a:off x="429768" y="3277788"/>
            <a:ext cx="521208" cy="396118"/>
          </a:xfrm>
          <a:prstGeom prst="rect">
            <a:avLst/>
          </a:prstGeom>
          <a:noFill/>
          <a:ln>
            <a:noFill/>
          </a:ln>
        </p:spPr>
      </p:pic>
      <p:pic>
        <p:nvPicPr>
          <p:cNvPr id="802" name="Google Shape;802;p41"/>
          <p:cNvPicPr preferRelativeResize="0"/>
          <p:nvPr/>
        </p:nvPicPr>
        <p:blipFill rotWithShape="1">
          <a:blip r:embed="rId2">
            <a:alphaModFix/>
          </a:blip>
          <a:srcRect b="1830" l="0" r="0" t="1830"/>
          <a:stretch/>
        </p:blipFill>
        <p:spPr>
          <a:xfrm>
            <a:off x="429768" y="3794760"/>
            <a:ext cx="520979" cy="393192"/>
          </a:xfrm>
          <a:prstGeom prst="rect">
            <a:avLst/>
          </a:prstGeom>
          <a:noFill/>
          <a:ln>
            <a:noFill/>
          </a:ln>
        </p:spPr>
      </p:pic>
      <p:pic>
        <p:nvPicPr>
          <p:cNvPr id="803" name="Google Shape;803;p41"/>
          <p:cNvPicPr preferRelativeResize="0"/>
          <p:nvPr/>
        </p:nvPicPr>
        <p:blipFill rotWithShape="1">
          <a:blip r:embed="rId2">
            <a:alphaModFix/>
          </a:blip>
          <a:srcRect b="1830" l="0" r="0" t="1830"/>
          <a:stretch/>
        </p:blipFill>
        <p:spPr>
          <a:xfrm>
            <a:off x="429768" y="4343400"/>
            <a:ext cx="520979"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1. Bullets 1–7 (Gray)">
  <p:cSld name="CUSTOM_2_7_1_3_1_1_1_2_1_1">
    <p:spTree>
      <p:nvGrpSpPr>
        <p:cNvPr id="804" name="Shape 804"/>
        <p:cNvGrpSpPr/>
        <p:nvPr/>
      </p:nvGrpSpPr>
      <p:grpSpPr>
        <a:xfrm>
          <a:off x="0" y="0"/>
          <a:ext cx="0" cy="0"/>
          <a:chOff x="0" y="0"/>
          <a:chExt cx="0" cy="0"/>
        </a:xfrm>
      </p:grpSpPr>
      <p:sp>
        <p:nvSpPr>
          <p:cNvPr id="805" name="Google Shape;805;p42"/>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4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07" name="Google Shape;807;p4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08" name="Google Shape;808;p4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09" name="Google Shape;809;p4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10" name="Google Shape;810;p4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11" name="Google Shape;811;p4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2" name="Google Shape;812;p42"/>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3" name="Google Shape;813;p42"/>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42"/>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5" name="Google Shape;815;p42"/>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42"/>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7" name="Google Shape;817;p42"/>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42"/>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9" name="Google Shape;819;p42"/>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42"/>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1" name="Google Shape;821;p42"/>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42"/>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3" name="Google Shape;823;p42"/>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42"/>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25" name="Google Shape;825;p42"/>
          <p:cNvPicPr preferRelativeResize="0"/>
          <p:nvPr/>
        </p:nvPicPr>
        <p:blipFill rotWithShape="1">
          <a:blip r:embed="rId2">
            <a:alphaModFix/>
          </a:blip>
          <a:srcRect b="2561" l="0" r="0" t="2552"/>
          <a:stretch/>
        </p:blipFill>
        <p:spPr>
          <a:xfrm>
            <a:off x="429768" y="1171588"/>
            <a:ext cx="521208" cy="396118"/>
          </a:xfrm>
          <a:prstGeom prst="rect">
            <a:avLst/>
          </a:prstGeom>
          <a:noFill/>
          <a:ln>
            <a:noFill/>
          </a:ln>
        </p:spPr>
      </p:pic>
      <p:pic>
        <p:nvPicPr>
          <p:cNvPr id="826" name="Google Shape;826;p42"/>
          <p:cNvPicPr preferRelativeResize="0"/>
          <p:nvPr/>
        </p:nvPicPr>
        <p:blipFill rotWithShape="1">
          <a:blip r:embed="rId3">
            <a:alphaModFix/>
          </a:blip>
          <a:srcRect b="2561" l="0" r="0" t="2552"/>
          <a:stretch/>
        </p:blipFill>
        <p:spPr>
          <a:xfrm>
            <a:off x="429768" y="1709650"/>
            <a:ext cx="521208" cy="396118"/>
          </a:xfrm>
          <a:prstGeom prst="rect">
            <a:avLst/>
          </a:prstGeom>
          <a:noFill/>
          <a:ln>
            <a:noFill/>
          </a:ln>
        </p:spPr>
      </p:pic>
      <p:pic>
        <p:nvPicPr>
          <p:cNvPr id="827" name="Google Shape;827;p42"/>
          <p:cNvPicPr preferRelativeResize="0"/>
          <p:nvPr/>
        </p:nvPicPr>
        <p:blipFill rotWithShape="1">
          <a:blip r:embed="rId4">
            <a:alphaModFix/>
          </a:blip>
          <a:srcRect b="2561" l="0" r="0" t="2552"/>
          <a:stretch/>
        </p:blipFill>
        <p:spPr>
          <a:xfrm>
            <a:off x="429768" y="2205600"/>
            <a:ext cx="521208" cy="396118"/>
          </a:xfrm>
          <a:prstGeom prst="rect">
            <a:avLst/>
          </a:prstGeom>
          <a:noFill/>
          <a:ln>
            <a:noFill/>
          </a:ln>
        </p:spPr>
      </p:pic>
      <p:pic>
        <p:nvPicPr>
          <p:cNvPr id="828" name="Google Shape;828;p42"/>
          <p:cNvPicPr preferRelativeResize="0"/>
          <p:nvPr/>
        </p:nvPicPr>
        <p:blipFill rotWithShape="1">
          <a:blip r:embed="rId5">
            <a:alphaModFix/>
          </a:blip>
          <a:srcRect b="2561" l="0" r="0" t="2552"/>
          <a:stretch/>
        </p:blipFill>
        <p:spPr>
          <a:xfrm>
            <a:off x="429768" y="2755163"/>
            <a:ext cx="521208" cy="396118"/>
          </a:xfrm>
          <a:prstGeom prst="rect">
            <a:avLst/>
          </a:prstGeom>
          <a:noFill/>
          <a:ln>
            <a:noFill/>
          </a:ln>
        </p:spPr>
      </p:pic>
      <p:pic>
        <p:nvPicPr>
          <p:cNvPr id="829" name="Google Shape;829;p42"/>
          <p:cNvPicPr preferRelativeResize="0"/>
          <p:nvPr/>
        </p:nvPicPr>
        <p:blipFill rotWithShape="1">
          <a:blip r:embed="rId6">
            <a:alphaModFix/>
          </a:blip>
          <a:srcRect b="2561" l="0" r="0" t="2552"/>
          <a:stretch/>
        </p:blipFill>
        <p:spPr>
          <a:xfrm>
            <a:off x="429768" y="3277788"/>
            <a:ext cx="521208" cy="396118"/>
          </a:xfrm>
          <a:prstGeom prst="rect">
            <a:avLst/>
          </a:prstGeom>
          <a:noFill/>
          <a:ln>
            <a:noFill/>
          </a:ln>
        </p:spPr>
      </p:pic>
      <p:pic>
        <p:nvPicPr>
          <p:cNvPr id="830" name="Google Shape;830;p42"/>
          <p:cNvPicPr preferRelativeResize="0"/>
          <p:nvPr/>
        </p:nvPicPr>
        <p:blipFill rotWithShape="1">
          <a:blip r:embed="rId7">
            <a:alphaModFix/>
          </a:blip>
          <a:srcRect b="2892" l="0" r="0" t="2883"/>
          <a:stretch/>
        </p:blipFill>
        <p:spPr>
          <a:xfrm>
            <a:off x="429768" y="3794760"/>
            <a:ext cx="520980" cy="393192"/>
          </a:xfrm>
          <a:prstGeom prst="rect">
            <a:avLst/>
          </a:prstGeom>
          <a:noFill/>
          <a:ln>
            <a:noFill/>
          </a:ln>
        </p:spPr>
      </p:pic>
      <p:pic>
        <p:nvPicPr>
          <p:cNvPr id="831" name="Google Shape;831;p42"/>
          <p:cNvPicPr preferRelativeResize="0"/>
          <p:nvPr/>
        </p:nvPicPr>
        <p:blipFill rotWithShape="1">
          <a:blip r:embed="rId8">
            <a:alphaModFix/>
          </a:blip>
          <a:srcRect b="2892" l="0" r="0" t="2883"/>
          <a:stretch/>
        </p:blipFill>
        <p:spPr>
          <a:xfrm>
            <a:off x="429768" y="4343400"/>
            <a:ext cx="520980"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2. Bullets 1–7 (Blue)">
  <p:cSld name="CUSTOM_2_7_1_3_1_1_1_2_1_1_1">
    <p:spTree>
      <p:nvGrpSpPr>
        <p:cNvPr id="832" name="Shape 832"/>
        <p:cNvGrpSpPr/>
        <p:nvPr/>
      </p:nvGrpSpPr>
      <p:grpSpPr>
        <a:xfrm>
          <a:off x="0" y="0"/>
          <a:ext cx="0" cy="0"/>
          <a:chOff x="0" y="0"/>
          <a:chExt cx="0" cy="0"/>
        </a:xfrm>
      </p:grpSpPr>
      <p:sp>
        <p:nvSpPr>
          <p:cNvPr id="833" name="Google Shape;833;p43"/>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4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35" name="Google Shape;835;p4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36" name="Google Shape;836;p4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37" name="Google Shape;837;p4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38" name="Google Shape;838;p4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39" name="Google Shape;839;p4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0" name="Google Shape;840;p43"/>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1" name="Google Shape;841;p43"/>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43"/>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3" name="Google Shape;843;p43"/>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43"/>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5" name="Google Shape;845;p43"/>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43"/>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7" name="Google Shape;847;p43"/>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43"/>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9" name="Google Shape;849;p43"/>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43"/>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1" name="Google Shape;851;p43"/>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43"/>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53" name="Google Shape;853;p43"/>
          <p:cNvPicPr preferRelativeResize="0"/>
          <p:nvPr/>
        </p:nvPicPr>
        <p:blipFill rotWithShape="1">
          <a:blip r:embed="rId2">
            <a:alphaModFix/>
          </a:blip>
          <a:srcRect b="1276" l="0" r="0" t="1276"/>
          <a:stretch/>
        </p:blipFill>
        <p:spPr>
          <a:xfrm>
            <a:off x="429768" y="1171588"/>
            <a:ext cx="521208" cy="396118"/>
          </a:xfrm>
          <a:prstGeom prst="rect">
            <a:avLst/>
          </a:prstGeom>
          <a:noFill/>
          <a:ln>
            <a:noFill/>
          </a:ln>
        </p:spPr>
      </p:pic>
      <p:pic>
        <p:nvPicPr>
          <p:cNvPr id="854" name="Google Shape;854;p43"/>
          <p:cNvPicPr preferRelativeResize="0"/>
          <p:nvPr/>
        </p:nvPicPr>
        <p:blipFill rotWithShape="1">
          <a:blip r:embed="rId3">
            <a:alphaModFix/>
          </a:blip>
          <a:srcRect b="1276" l="0" r="0" t="1276"/>
          <a:stretch/>
        </p:blipFill>
        <p:spPr>
          <a:xfrm>
            <a:off x="429768" y="1709650"/>
            <a:ext cx="521208" cy="396119"/>
          </a:xfrm>
          <a:prstGeom prst="rect">
            <a:avLst/>
          </a:prstGeom>
          <a:noFill/>
          <a:ln>
            <a:noFill/>
          </a:ln>
        </p:spPr>
      </p:pic>
      <p:pic>
        <p:nvPicPr>
          <p:cNvPr id="855" name="Google Shape;855;p43"/>
          <p:cNvPicPr preferRelativeResize="0"/>
          <p:nvPr/>
        </p:nvPicPr>
        <p:blipFill rotWithShape="1">
          <a:blip r:embed="rId4">
            <a:alphaModFix/>
          </a:blip>
          <a:srcRect b="1276" l="0" r="0" t="1276"/>
          <a:stretch/>
        </p:blipFill>
        <p:spPr>
          <a:xfrm>
            <a:off x="429768" y="2205600"/>
            <a:ext cx="521208" cy="396118"/>
          </a:xfrm>
          <a:prstGeom prst="rect">
            <a:avLst/>
          </a:prstGeom>
          <a:noFill/>
          <a:ln>
            <a:noFill/>
          </a:ln>
        </p:spPr>
      </p:pic>
      <p:pic>
        <p:nvPicPr>
          <p:cNvPr id="856" name="Google Shape;856;p43"/>
          <p:cNvPicPr preferRelativeResize="0"/>
          <p:nvPr/>
        </p:nvPicPr>
        <p:blipFill rotWithShape="1">
          <a:blip r:embed="rId5">
            <a:alphaModFix/>
          </a:blip>
          <a:srcRect b="1276" l="0" r="0" t="1276"/>
          <a:stretch/>
        </p:blipFill>
        <p:spPr>
          <a:xfrm>
            <a:off x="429768" y="2755163"/>
            <a:ext cx="521208" cy="396119"/>
          </a:xfrm>
          <a:prstGeom prst="rect">
            <a:avLst/>
          </a:prstGeom>
          <a:noFill/>
          <a:ln>
            <a:noFill/>
          </a:ln>
        </p:spPr>
      </p:pic>
      <p:pic>
        <p:nvPicPr>
          <p:cNvPr id="857" name="Google Shape;857;p43"/>
          <p:cNvPicPr preferRelativeResize="0"/>
          <p:nvPr/>
        </p:nvPicPr>
        <p:blipFill rotWithShape="1">
          <a:blip r:embed="rId6">
            <a:alphaModFix/>
          </a:blip>
          <a:srcRect b="1276" l="0" r="0" t="1276"/>
          <a:stretch/>
        </p:blipFill>
        <p:spPr>
          <a:xfrm>
            <a:off x="429768" y="3277788"/>
            <a:ext cx="521208" cy="396118"/>
          </a:xfrm>
          <a:prstGeom prst="rect">
            <a:avLst/>
          </a:prstGeom>
          <a:noFill/>
          <a:ln>
            <a:noFill/>
          </a:ln>
        </p:spPr>
      </p:pic>
      <p:pic>
        <p:nvPicPr>
          <p:cNvPr id="858" name="Google Shape;858;p43"/>
          <p:cNvPicPr preferRelativeResize="0"/>
          <p:nvPr/>
        </p:nvPicPr>
        <p:blipFill rotWithShape="1">
          <a:blip r:embed="rId7">
            <a:alphaModFix/>
          </a:blip>
          <a:srcRect b="1616" l="0" r="0" t="1616"/>
          <a:stretch/>
        </p:blipFill>
        <p:spPr>
          <a:xfrm>
            <a:off x="429768" y="3794760"/>
            <a:ext cx="520980" cy="393192"/>
          </a:xfrm>
          <a:prstGeom prst="rect">
            <a:avLst/>
          </a:prstGeom>
          <a:noFill/>
          <a:ln>
            <a:noFill/>
          </a:ln>
        </p:spPr>
      </p:pic>
      <p:pic>
        <p:nvPicPr>
          <p:cNvPr id="859" name="Google Shape;859;p43"/>
          <p:cNvPicPr preferRelativeResize="0"/>
          <p:nvPr/>
        </p:nvPicPr>
        <p:blipFill rotWithShape="1">
          <a:blip r:embed="rId8">
            <a:alphaModFix/>
          </a:blip>
          <a:srcRect b="1616" l="0" r="0" t="1616"/>
          <a:stretch/>
        </p:blipFill>
        <p:spPr>
          <a:xfrm>
            <a:off x="429768" y="4343400"/>
            <a:ext cx="520980"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3. Bullets 1–8 (Green)">
  <p:cSld name="CUSTOM_2_7_1_3_1_1_1_1_1_1">
    <p:spTree>
      <p:nvGrpSpPr>
        <p:cNvPr id="860" name="Shape 860"/>
        <p:cNvGrpSpPr/>
        <p:nvPr/>
      </p:nvGrpSpPr>
      <p:grpSpPr>
        <a:xfrm>
          <a:off x="0" y="0"/>
          <a:ext cx="0" cy="0"/>
          <a:chOff x="0" y="0"/>
          <a:chExt cx="0" cy="0"/>
        </a:xfrm>
      </p:grpSpPr>
      <p:sp>
        <p:nvSpPr>
          <p:cNvPr id="861" name="Google Shape;861;p4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62" name="Google Shape;862;p4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63" name="Google Shape;863;p4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64" name="Google Shape;864;p4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65" name="Google Shape;865;p4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66" name="Google Shape;866;p4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67" name="Google Shape;867;p44"/>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44"/>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69" name="Google Shape;869;p44"/>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44"/>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1" name="Google Shape;871;p44"/>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44"/>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3" name="Google Shape;873;p44"/>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44"/>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5" name="Google Shape;875;p44"/>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44"/>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7" name="Google Shape;877;p44"/>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44"/>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9" name="Google Shape;879;p44"/>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44"/>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1" name="Google Shape;881;p44"/>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44"/>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83" name="Google Shape;883;p44"/>
          <p:cNvPicPr preferRelativeResize="0"/>
          <p:nvPr/>
        </p:nvPicPr>
        <p:blipFill rotWithShape="1">
          <a:blip r:embed="rId2">
            <a:alphaModFix/>
          </a:blip>
          <a:srcRect b="1830" l="0" r="0" t="1830"/>
          <a:stretch/>
        </p:blipFill>
        <p:spPr>
          <a:xfrm>
            <a:off x="429768" y="1261872"/>
            <a:ext cx="475488" cy="361371"/>
          </a:xfrm>
          <a:prstGeom prst="rect">
            <a:avLst/>
          </a:prstGeom>
          <a:noFill/>
          <a:ln>
            <a:noFill/>
          </a:ln>
        </p:spPr>
      </p:pic>
      <p:pic>
        <p:nvPicPr>
          <p:cNvPr id="884" name="Google Shape;884;p44"/>
          <p:cNvPicPr preferRelativeResize="0"/>
          <p:nvPr/>
        </p:nvPicPr>
        <p:blipFill rotWithShape="1">
          <a:blip r:embed="rId3">
            <a:alphaModFix/>
          </a:blip>
          <a:srcRect b="1037" l="0" r="0" t="1047"/>
          <a:stretch/>
        </p:blipFill>
        <p:spPr>
          <a:xfrm>
            <a:off x="429768" y="1709928"/>
            <a:ext cx="475488" cy="361371"/>
          </a:xfrm>
          <a:prstGeom prst="rect">
            <a:avLst/>
          </a:prstGeom>
          <a:noFill/>
          <a:ln>
            <a:noFill/>
          </a:ln>
        </p:spPr>
      </p:pic>
      <p:pic>
        <p:nvPicPr>
          <p:cNvPr id="885" name="Google Shape;885;p44"/>
          <p:cNvPicPr preferRelativeResize="0"/>
          <p:nvPr/>
        </p:nvPicPr>
        <p:blipFill rotWithShape="1">
          <a:blip r:embed="rId2">
            <a:alphaModFix/>
          </a:blip>
          <a:srcRect b="1830" l="0" r="0" t="1830"/>
          <a:stretch/>
        </p:blipFill>
        <p:spPr>
          <a:xfrm>
            <a:off x="429768" y="2129247"/>
            <a:ext cx="475488" cy="361371"/>
          </a:xfrm>
          <a:prstGeom prst="rect">
            <a:avLst/>
          </a:prstGeom>
          <a:noFill/>
          <a:ln>
            <a:noFill/>
          </a:ln>
        </p:spPr>
      </p:pic>
      <p:pic>
        <p:nvPicPr>
          <p:cNvPr id="886" name="Google Shape;886;p44"/>
          <p:cNvPicPr preferRelativeResize="0"/>
          <p:nvPr/>
        </p:nvPicPr>
        <p:blipFill rotWithShape="1">
          <a:blip r:embed="rId4">
            <a:alphaModFix/>
          </a:blip>
          <a:srcRect b="1037" l="0" r="0" t="1047"/>
          <a:stretch/>
        </p:blipFill>
        <p:spPr>
          <a:xfrm>
            <a:off x="429768" y="2577303"/>
            <a:ext cx="475488" cy="361371"/>
          </a:xfrm>
          <a:prstGeom prst="rect">
            <a:avLst/>
          </a:prstGeom>
          <a:noFill/>
          <a:ln>
            <a:noFill/>
          </a:ln>
        </p:spPr>
      </p:pic>
      <p:pic>
        <p:nvPicPr>
          <p:cNvPr id="887" name="Google Shape;887;p44"/>
          <p:cNvPicPr preferRelativeResize="0"/>
          <p:nvPr/>
        </p:nvPicPr>
        <p:blipFill rotWithShape="1">
          <a:blip r:embed="rId2">
            <a:alphaModFix/>
          </a:blip>
          <a:srcRect b="1830" l="0" r="0" t="1830"/>
          <a:stretch/>
        </p:blipFill>
        <p:spPr>
          <a:xfrm>
            <a:off x="429768" y="2999232"/>
            <a:ext cx="475488" cy="361371"/>
          </a:xfrm>
          <a:prstGeom prst="rect">
            <a:avLst/>
          </a:prstGeom>
          <a:noFill/>
          <a:ln>
            <a:noFill/>
          </a:ln>
        </p:spPr>
      </p:pic>
      <p:pic>
        <p:nvPicPr>
          <p:cNvPr id="888" name="Google Shape;888;p44"/>
          <p:cNvPicPr preferRelativeResize="0"/>
          <p:nvPr/>
        </p:nvPicPr>
        <p:blipFill rotWithShape="1">
          <a:blip r:embed="rId5">
            <a:alphaModFix/>
          </a:blip>
          <a:srcRect b="1037" l="0" r="0" t="1047"/>
          <a:stretch/>
        </p:blipFill>
        <p:spPr>
          <a:xfrm>
            <a:off x="429768" y="3438144"/>
            <a:ext cx="475488" cy="361371"/>
          </a:xfrm>
          <a:prstGeom prst="rect">
            <a:avLst/>
          </a:prstGeom>
          <a:noFill/>
          <a:ln>
            <a:noFill/>
          </a:ln>
        </p:spPr>
      </p:pic>
      <p:pic>
        <p:nvPicPr>
          <p:cNvPr id="889" name="Google Shape;889;p44"/>
          <p:cNvPicPr preferRelativeResize="0"/>
          <p:nvPr/>
        </p:nvPicPr>
        <p:blipFill rotWithShape="1">
          <a:blip r:embed="rId2">
            <a:alphaModFix/>
          </a:blip>
          <a:srcRect b="1830" l="0" r="0" t="1830"/>
          <a:stretch/>
        </p:blipFill>
        <p:spPr>
          <a:xfrm>
            <a:off x="429768" y="3877056"/>
            <a:ext cx="475488" cy="361371"/>
          </a:xfrm>
          <a:prstGeom prst="rect">
            <a:avLst/>
          </a:prstGeom>
          <a:noFill/>
          <a:ln>
            <a:noFill/>
          </a:ln>
        </p:spPr>
      </p:pic>
      <p:pic>
        <p:nvPicPr>
          <p:cNvPr id="890" name="Google Shape;890;p44"/>
          <p:cNvPicPr preferRelativeResize="0"/>
          <p:nvPr/>
        </p:nvPicPr>
        <p:blipFill rotWithShape="1">
          <a:blip r:embed="rId6">
            <a:alphaModFix/>
          </a:blip>
          <a:srcRect b="1037" l="0" r="0" t="1047"/>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4. Bullets 1–8 (Yellow/Green)">
  <p:cSld name="CUSTOM_2_7_1_3_1_1_1_1_1_1_1">
    <p:spTree>
      <p:nvGrpSpPr>
        <p:cNvPr id="891" name="Shape 891"/>
        <p:cNvGrpSpPr/>
        <p:nvPr/>
      </p:nvGrpSpPr>
      <p:grpSpPr>
        <a:xfrm>
          <a:off x="0" y="0"/>
          <a:ext cx="0" cy="0"/>
          <a:chOff x="0" y="0"/>
          <a:chExt cx="0" cy="0"/>
        </a:xfrm>
      </p:grpSpPr>
      <p:sp>
        <p:nvSpPr>
          <p:cNvPr id="892" name="Google Shape;892;p4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93" name="Google Shape;893;p4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94" name="Google Shape;894;p4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95" name="Google Shape;895;p4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96" name="Google Shape;896;p4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97" name="Google Shape;897;p4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98" name="Google Shape;898;p45"/>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45"/>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0" name="Google Shape;900;p45"/>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45"/>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2" name="Google Shape;902;p45"/>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45"/>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4" name="Google Shape;904;p45"/>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45"/>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6" name="Google Shape;906;p45"/>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45"/>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8" name="Google Shape;908;p45"/>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45"/>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0" name="Google Shape;910;p45"/>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45"/>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2" name="Google Shape;912;p45"/>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45"/>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14" name="Google Shape;914;p45"/>
          <p:cNvPicPr preferRelativeResize="0"/>
          <p:nvPr/>
        </p:nvPicPr>
        <p:blipFill rotWithShape="1">
          <a:blip r:embed="rId2">
            <a:alphaModFix/>
          </a:blip>
          <a:srcRect b="1830" l="0" r="0" t="1830"/>
          <a:stretch/>
        </p:blipFill>
        <p:spPr>
          <a:xfrm>
            <a:off x="429768" y="1261872"/>
            <a:ext cx="475488" cy="361371"/>
          </a:xfrm>
          <a:prstGeom prst="rect">
            <a:avLst/>
          </a:prstGeom>
          <a:noFill/>
          <a:ln>
            <a:noFill/>
          </a:ln>
        </p:spPr>
      </p:pic>
      <p:pic>
        <p:nvPicPr>
          <p:cNvPr id="915" name="Google Shape;915;p45"/>
          <p:cNvPicPr preferRelativeResize="0"/>
          <p:nvPr/>
        </p:nvPicPr>
        <p:blipFill rotWithShape="1">
          <a:blip r:embed="rId2">
            <a:alphaModFix/>
          </a:blip>
          <a:srcRect b="1830" l="0" r="0" t="1830"/>
          <a:stretch/>
        </p:blipFill>
        <p:spPr>
          <a:xfrm>
            <a:off x="429768" y="1709928"/>
            <a:ext cx="475488" cy="361371"/>
          </a:xfrm>
          <a:prstGeom prst="rect">
            <a:avLst/>
          </a:prstGeom>
          <a:noFill/>
          <a:ln>
            <a:noFill/>
          </a:ln>
        </p:spPr>
      </p:pic>
      <p:pic>
        <p:nvPicPr>
          <p:cNvPr id="916" name="Google Shape;916;p45"/>
          <p:cNvPicPr preferRelativeResize="0"/>
          <p:nvPr/>
        </p:nvPicPr>
        <p:blipFill rotWithShape="1">
          <a:blip r:embed="rId2">
            <a:alphaModFix/>
          </a:blip>
          <a:srcRect b="1830" l="0" r="0" t="1830"/>
          <a:stretch/>
        </p:blipFill>
        <p:spPr>
          <a:xfrm>
            <a:off x="429768" y="2129247"/>
            <a:ext cx="475488" cy="361371"/>
          </a:xfrm>
          <a:prstGeom prst="rect">
            <a:avLst/>
          </a:prstGeom>
          <a:noFill/>
          <a:ln>
            <a:noFill/>
          </a:ln>
        </p:spPr>
      </p:pic>
      <p:pic>
        <p:nvPicPr>
          <p:cNvPr id="917" name="Google Shape;917;p45"/>
          <p:cNvPicPr preferRelativeResize="0"/>
          <p:nvPr/>
        </p:nvPicPr>
        <p:blipFill rotWithShape="1">
          <a:blip r:embed="rId2">
            <a:alphaModFix/>
          </a:blip>
          <a:srcRect b="1830" l="0" r="0" t="1830"/>
          <a:stretch/>
        </p:blipFill>
        <p:spPr>
          <a:xfrm>
            <a:off x="429768" y="2577303"/>
            <a:ext cx="475488" cy="361371"/>
          </a:xfrm>
          <a:prstGeom prst="rect">
            <a:avLst/>
          </a:prstGeom>
          <a:noFill/>
          <a:ln>
            <a:noFill/>
          </a:ln>
        </p:spPr>
      </p:pic>
      <p:pic>
        <p:nvPicPr>
          <p:cNvPr id="918" name="Google Shape;918;p45"/>
          <p:cNvPicPr preferRelativeResize="0"/>
          <p:nvPr/>
        </p:nvPicPr>
        <p:blipFill rotWithShape="1">
          <a:blip r:embed="rId2">
            <a:alphaModFix/>
          </a:blip>
          <a:srcRect b="1830" l="0" r="0" t="1830"/>
          <a:stretch/>
        </p:blipFill>
        <p:spPr>
          <a:xfrm>
            <a:off x="429768" y="2999232"/>
            <a:ext cx="475488" cy="361371"/>
          </a:xfrm>
          <a:prstGeom prst="rect">
            <a:avLst/>
          </a:prstGeom>
          <a:noFill/>
          <a:ln>
            <a:noFill/>
          </a:ln>
        </p:spPr>
      </p:pic>
      <p:pic>
        <p:nvPicPr>
          <p:cNvPr id="919" name="Google Shape;919;p45"/>
          <p:cNvPicPr preferRelativeResize="0"/>
          <p:nvPr/>
        </p:nvPicPr>
        <p:blipFill rotWithShape="1">
          <a:blip r:embed="rId2">
            <a:alphaModFix/>
          </a:blip>
          <a:srcRect b="1830" l="0" r="0" t="1830"/>
          <a:stretch/>
        </p:blipFill>
        <p:spPr>
          <a:xfrm>
            <a:off x="429768" y="3438144"/>
            <a:ext cx="475488" cy="361371"/>
          </a:xfrm>
          <a:prstGeom prst="rect">
            <a:avLst/>
          </a:prstGeom>
          <a:noFill/>
          <a:ln>
            <a:noFill/>
          </a:ln>
        </p:spPr>
      </p:pic>
      <p:pic>
        <p:nvPicPr>
          <p:cNvPr id="920" name="Google Shape;920;p45"/>
          <p:cNvPicPr preferRelativeResize="0"/>
          <p:nvPr/>
        </p:nvPicPr>
        <p:blipFill rotWithShape="1">
          <a:blip r:embed="rId2">
            <a:alphaModFix/>
          </a:blip>
          <a:srcRect b="1830" l="0" r="0" t="1830"/>
          <a:stretch/>
        </p:blipFill>
        <p:spPr>
          <a:xfrm>
            <a:off x="429768" y="3877056"/>
            <a:ext cx="475488" cy="361371"/>
          </a:xfrm>
          <a:prstGeom prst="rect">
            <a:avLst/>
          </a:prstGeom>
          <a:noFill/>
          <a:ln>
            <a:noFill/>
          </a:ln>
        </p:spPr>
      </p:pic>
      <p:pic>
        <p:nvPicPr>
          <p:cNvPr id="921" name="Google Shape;921;p45"/>
          <p:cNvPicPr preferRelativeResize="0"/>
          <p:nvPr/>
        </p:nvPicPr>
        <p:blipFill rotWithShape="1">
          <a:blip r:embed="rId2">
            <a:alphaModFix/>
          </a:blip>
          <a:srcRect b="1830" l="0" r="0" t="1830"/>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5. Bullets 1–8 (Gray)">
  <p:cSld name="CUSTOM_2_7_1_3_1_1_1_1_1_1_1_1">
    <p:spTree>
      <p:nvGrpSpPr>
        <p:cNvPr id="922" name="Shape 922"/>
        <p:cNvGrpSpPr/>
        <p:nvPr/>
      </p:nvGrpSpPr>
      <p:grpSpPr>
        <a:xfrm>
          <a:off x="0" y="0"/>
          <a:ext cx="0" cy="0"/>
          <a:chOff x="0" y="0"/>
          <a:chExt cx="0" cy="0"/>
        </a:xfrm>
      </p:grpSpPr>
      <p:sp>
        <p:nvSpPr>
          <p:cNvPr id="923" name="Google Shape;923;p4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24" name="Google Shape;924;p4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925" name="Google Shape;925;p4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926" name="Google Shape;926;p4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927" name="Google Shape;927;p4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28" name="Google Shape;928;p4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29" name="Google Shape;929;p46"/>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46"/>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1" name="Google Shape;931;p46"/>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46"/>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3" name="Google Shape;933;p46"/>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46"/>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5" name="Google Shape;935;p46"/>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46"/>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7" name="Google Shape;937;p46"/>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46"/>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9" name="Google Shape;939;p46"/>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46"/>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1" name="Google Shape;941;p46"/>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46"/>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3" name="Google Shape;943;p46"/>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46"/>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45" name="Google Shape;945;p46"/>
          <p:cNvPicPr preferRelativeResize="0"/>
          <p:nvPr/>
        </p:nvPicPr>
        <p:blipFill rotWithShape="1">
          <a:blip r:embed="rId2">
            <a:alphaModFix/>
          </a:blip>
          <a:srcRect b="2561" l="0" r="0" t="2552"/>
          <a:stretch/>
        </p:blipFill>
        <p:spPr>
          <a:xfrm>
            <a:off x="429768" y="1261872"/>
            <a:ext cx="475488" cy="361371"/>
          </a:xfrm>
          <a:prstGeom prst="rect">
            <a:avLst/>
          </a:prstGeom>
          <a:noFill/>
          <a:ln>
            <a:noFill/>
          </a:ln>
        </p:spPr>
      </p:pic>
      <p:pic>
        <p:nvPicPr>
          <p:cNvPr id="946" name="Google Shape;946;p46"/>
          <p:cNvPicPr preferRelativeResize="0"/>
          <p:nvPr/>
        </p:nvPicPr>
        <p:blipFill rotWithShape="1">
          <a:blip r:embed="rId3">
            <a:alphaModFix/>
          </a:blip>
          <a:srcRect b="2561" l="0" r="0" t="2552"/>
          <a:stretch/>
        </p:blipFill>
        <p:spPr>
          <a:xfrm>
            <a:off x="429768" y="1709928"/>
            <a:ext cx="475488" cy="361371"/>
          </a:xfrm>
          <a:prstGeom prst="rect">
            <a:avLst/>
          </a:prstGeom>
          <a:noFill/>
          <a:ln>
            <a:noFill/>
          </a:ln>
        </p:spPr>
      </p:pic>
      <p:pic>
        <p:nvPicPr>
          <p:cNvPr id="947" name="Google Shape;947;p46"/>
          <p:cNvPicPr preferRelativeResize="0"/>
          <p:nvPr/>
        </p:nvPicPr>
        <p:blipFill rotWithShape="1">
          <a:blip r:embed="rId4">
            <a:alphaModFix/>
          </a:blip>
          <a:srcRect b="2561" l="0" r="0" t="2552"/>
          <a:stretch/>
        </p:blipFill>
        <p:spPr>
          <a:xfrm>
            <a:off x="429768" y="2129247"/>
            <a:ext cx="475488" cy="361371"/>
          </a:xfrm>
          <a:prstGeom prst="rect">
            <a:avLst/>
          </a:prstGeom>
          <a:noFill/>
          <a:ln>
            <a:noFill/>
          </a:ln>
        </p:spPr>
      </p:pic>
      <p:pic>
        <p:nvPicPr>
          <p:cNvPr id="948" name="Google Shape;948;p46"/>
          <p:cNvPicPr preferRelativeResize="0"/>
          <p:nvPr/>
        </p:nvPicPr>
        <p:blipFill rotWithShape="1">
          <a:blip r:embed="rId5">
            <a:alphaModFix/>
          </a:blip>
          <a:srcRect b="2561" l="0" r="0" t="2552"/>
          <a:stretch/>
        </p:blipFill>
        <p:spPr>
          <a:xfrm>
            <a:off x="429768" y="2577303"/>
            <a:ext cx="475488" cy="361371"/>
          </a:xfrm>
          <a:prstGeom prst="rect">
            <a:avLst/>
          </a:prstGeom>
          <a:noFill/>
          <a:ln>
            <a:noFill/>
          </a:ln>
        </p:spPr>
      </p:pic>
      <p:pic>
        <p:nvPicPr>
          <p:cNvPr id="949" name="Google Shape;949;p46"/>
          <p:cNvPicPr preferRelativeResize="0"/>
          <p:nvPr/>
        </p:nvPicPr>
        <p:blipFill rotWithShape="1">
          <a:blip r:embed="rId6">
            <a:alphaModFix/>
          </a:blip>
          <a:srcRect b="2561" l="0" r="0" t="2552"/>
          <a:stretch/>
        </p:blipFill>
        <p:spPr>
          <a:xfrm>
            <a:off x="429768" y="2999232"/>
            <a:ext cx="475488" cy="361371"/>
          </a:xfrm>
          <a:prstGeom prst="rect">
            <a:avLst/>
          </a:prstGeom>
          <a:noFill/>
          <a:ln>
            <a:noFill/>
          </a:ln>
        </p:spPr>
      </p:pic>
      <p:pic>
        <p:nvPicPr>
          <p:cNvPr id="950" name="Google Shape;950;p46"/>
          <p:cNvPicPr preferRelativeResize="0"/>
          <p:nvPr/>
        </p:nvPicPr>
        <p:blipFill rotWithShape="1">
          <a:blip r:embed="rId7">
            <a:alphaModFix/>
          </a:blip>
          <a:srcRect b="2561" l="0" r="0" t="2552"/>
          <a:stretch/>
        </p:blipFill>
        <p:spPr>
          <a:xfrm>
            <a:off x="429768" y="3438144"/>
            <a:ext cx="475488" cy="361371"/>
          </a:xfrm>
          <a:prstGeom prst="rect">
            <a:avLst/>
          </a:prstGeom>
          <a:noFill/>
          <a:ln>
            <a:noFill/>
          </a:ln>
        </p:spPr>
      </p:pic>
      <p:pic>
        <p:nvPicPr>
          <p:cNvPr id="951" name="Google Shape;951;p46"/>
          <p:cNvPicPr preferRelativeResize="0"/>
          <p:nvPr/>
        </p:nvPicPr>
        <p:blipFill rotWithShape="1">
          <a:blip r:embed="rId8">
            <a:alphaModFix/>
          </a:blip>
          <a:srcRect b="2561" l="0" r="0" t="2552"/>
          <a:stretch/>
        </p:blipFill>
        <p:spPr>
          <a:xfrm>
            <a:off x="429768" y="3877056"/>
            <a:ext cx="475488" cy="361371"/>
          </a:xfrm>
          <a:prstGeom prst="rect">
            <a:avLst/>
          </a:prstGeom>
          <a:noFill/>
          <a:ln>
            <a:noFill/>
          </a:ln>
        </p:spPr>
      </p:pic>
      <p:pic>
        <p:nvPicPr>
          <p:cNvPr id="952" name="Google Shape;952;p46"/>
          <p:cNvPicPr preferRelativeResize="0"/>
          <p:nvPr/>
        </p:nvPicPr>
        <p:blipFill rotWithShape="1">
          <a:blip r:embed="rId9">
            <a:alphaModFix/>
          </a:blip>
          <a:srcRect b="2561" l="0" r="0" t="2552"/>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6. Bullets 1–8 (Blue)">
  <p:cSld name="CUSTOM_2_7_1_3_1_1_1_1_1_1_1_1_1">
    <p:spTree>
      <p:nvGrpSpPr>
        <p:cNvPr id="953" name="Shape 953"/>
        <p:cNvGrpSpPr/>
        <p:nvPr/>
      </p:nvGrpSpPr>
      <p:grpSpPr>
        <a:xfrm>
          <a:off x="0" y="0"/>
          <a:ext cx="0" cy="0"/>
          <a:chOff x="0" y="0"/>
          <a:chExt cx="0" cy="0"/>
        </a:xfrm>
      </p:grpSpPr>
      <p:sp>
        <p:nvSpPr>
          <p:cNvPr id="954" name="Google Shape;954;p4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55" name="Google Shape;955;p4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956" name="Google Shape;956;p4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957" name="Google Shape;957;p4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958" name="Google Shape;958;p4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59" name="Google Shape;959;p4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0" name="Google Shape;960;p47"/>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47"/>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2" name="Google Shape;962;p47"/>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47"/>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4" name="Google Shape;964;p47"/>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47"/>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6" name="Google Shape;966;p47"/>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47"/>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8" name="Google Shape;968;p47"/>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47"/>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0" name="Google Shape;970;p47"/>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47"/>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2" name="Google Shape;972;p47"/>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47"/>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4" name="Google Shape;974;p47"/>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47"/>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76" name="Google Shape;976;p47"/>
          <p:cNvPicPr preferRelativeResize="0"/>
          <p:nvPr/>
        </p:nvPicPr>
        <p:blipFill rotWithShape="1">
          <a:blip r:embed="rId2">
            <a:alphaModFix/>
          </a:blip>
          <a:srcRect b="1276" l="0" r="0" t="1276"/>
          <a:stretch/>
        </p:blipFill>
        <p:spPr>
          <a:xfrm>
            <a:off x="429768" y="1261872"/>
            <a:ext cx="475488" cy="361371"/>
          </a:xfrm>
          <a:prstGeom prst="rect">
            <a:avLst/>
          </a:prstGeom>
          <a:noFill/>
          <a:ln>
            <a:noFill/>
          </a:ln>
        </p:spPr>
      </p:pic>
      <p:pic>
        <p:nvPicPr>
          <p:cNvPr id="977" name="Google Shape;977;p47"/>
          <p:cNvPicPr preferRelativeResize="0"/>
          <p:nvPr/>
        </p:nvPicPr>
        <p:blipFill rotWithShape="1">
          <a:blip r:embed="rId3">
            <a:alphaModFix/>
          </a:blip>
          <a:srcRect b="1276" l="0" r="0" t="1276"/>
          <a:stretch/>
        </p:blipFill>
        <p:spPr>
          <a:xfrm>
            <a:off x="429768" y="1709928"/>
            <a:ext cx="475488" cy="361371"/>
          </a:xfrm>
          <a:prstGeom prst="rect">
            <a:avLst/>
          </a:prstGeom>
          <a:noFill/>
          <a:ln>
            <a:noFill/>
          </a:ln>
        </p:spPr>
      </p:pic>
      <p:pic>
        <p:nvPicPr>
          <p:cNvPr id="978" name="Google Shape;978;p47"/>
          <p:cNvPicPr preferRelativeResize="0"/>
          <p:nvPr/>
        </p:nvPicPr>
        <p:blipFill rotWithShape="1">
          <a:blip r:embed="rId4">
            <a:alphaModFix/>
          </a:blip>
          <a:srcRect b="1276" l="0" r="0" t="1276"/>
          <a:stretch/>
        </p:blipFill>
        <p:spPr>
          <a:xfrm>
            <a:off x="429768" y="2129247"/>
            <a:ext cx="475488" cy="361371"/>
          </a:xfrm>
          <a:prstGeom prst="rect">
            <a:avLst/>
          </a:prstGeom>
          <a:noFill/>
          <a:ln>
            <a:noFill/>
          </a:ln>
        </p:spPr>
      </p:pic>
      <p:pic>
        <p:nvPicPr>
          <p:cNvPr id="979" name="Google Shape;979;p47"/>
          <p:cNvPicPr preferRelativeResize="0"/>
          <p:nvPr/>
        </p:nvPicPr>
        <p:blipFill rotWithShape="1">
          <a:blip r:embed="rId5">
            <a:alphaModFix/>
          </a:blip>
          <a:srcRect b="1276" l="0" r="0" t="1276"/>
          <a:stretch/>
        </p:blipFill>
        <p:spPr>
          <a:xfrm>
            <a:off x="429768" y="2577303"/>
            <a:ext cx="475488" cy="361371"/>
          </a:xfrm>
          <a:prstGeom prst="rect">
            <a:avLst/>
          </a:prstGeom>
          <a:noFill/>
          <a:ln>
            <a:noFill/>
          </a:ln>
        </p:spPr>
      </p:pic>
      <p:pic>
        <p:nvPicPr>
          <p:cNvPr id="980" name="Google Shape;980;p47"/>
          <p:cNvPicPr preferRelativeResize="0"/>
          <p:nvPr/>
        </p:nvPicPr>
        <p:blipFill rotWithShape="1">
          <a:blip r:embed="rId6">
            <a:alphaModFix/>
          </a:blip>
          <a:srcRect b="1276" l="0" r="0" t="1276"/>
          <a:stretch/>
        </p:blipFill>
        <p:spPr>
          <a:xfrm>
            <a:off x="429768" y="2999232"/>
            <a:ext cx="475488" cy="361371"/>
          </a:xfrm>
          <a:prstGeom prst="rect">
            <a:avLst/>
          </a:prstGeom>
          <a:noFill/>
          <a:ln>
            <a:noFill/>
          </a:ln>
        </p:spPr>
      </p:pic>
      <p:pic>
        <p:nvPicPr>
          <p:cNvPr id="981" name="Google Shape;981;p47"/>
          <p:cNvPicPr preferRelativeResize="0"/>
          <p:nvPr/>
        </p:nvPicPr>
        <p:blipFill rotWithShape="1">
          <a:blip r:embed="rId7">
            <a:alphaModFix/>
          </a:blip>
          <a:srcRect b="1276" l="0" r="0" t="1276"/>
          <a:stretch/>
        </p:blipFill>
        <p:spPr>
          <a:xfrm>
            <a:off x="429768" y="3438144"/>
            <a:ext cx="475488" cy="361371"/>
          </a:xfrm>
          <a:prstGeom prst="rect">
            <a:avLst/>
          </a:prstGeom>
          <a:noFill/>
          <a:ln>
            <a:noFill/>
          </a:ln>
        </p:spPr>
      </p:pic>
      <p:pic>
        <p:nvPicPr>
          <p:cNvPr id="982" name="Google Shape;982;p47"/>
          <p:cNvPicPr preferRelativeResize="0"/>
          <p:nvPr/>
        </p:nvPicPr>
        <p:blipFill rotWithShape="1">
          <a:blip r:embed="rId8">
            <a:alphaModFix/>
          </a:blip>
          <a:srcRect b="1276" l="0" r="0" t="1276"/>
          <a:stretch/>
        </p:blipFill>
        <p:spPr>
          <a:xfrm>
            <a:off x="429768" y="3877056"/>
            <a:ext cx="475488" cy="361371"/>
          </a:xfrm>
          <a:prstGeom prst="rect">
            <a:avLst/>
          </a:prstGeom>
          <a:noFill/>
          <a:ln>
            <a:noFill/>
          </a:ln>
        </p:spPr>
      </p:pic>
      <p:pic>
        <p:nvPicPr>
          <p:cNvPr id="983" name="Google Shape;983;p47"/>
          <p:cNvPicPr preferRelativeResize="0"/>
          <p:nvPr/>
        </p:nvPicPr>
        <p:blipFill rotWithShape="1">
          <a:blip r:embed="rId9">
            <a:alphaModFix/>
          </a:blip>
          <a:srcRect b="1276" l="0" r="0" t="1276"/>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7. Fist to Five">
  <p:cSld name="CUSTOM_2_3_1_1_3_1_1_2_1_1_1_1">
    <p:spTree>
      <p:nvGrpSpPr>
        <p:cNvPr id="984" name="Shape 984"/>
        <p:cNvGrpSpPr/>
        <p:nvPr/>
      </p:nvGrpSpPr>
      <p:grpSpPr>
        <a:xfrm>
          <a:off x="0" y="0"/>
          <a:ext cx="0" cy="0"/>
          <a:chOff x="0" y="0"/>
          <a:chExt cx="0" cy="0"/>
        </a:xfrm>
      </p:grpSpPr>
      <p:pic>
        <p:nvPicPr>
          <p:cNvPr id="985" name="Google Shape;985;p48"/>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986" name="Google Shape;986;p48"/>
          <p:cNvSpPr txBox="1"/>
          <p:nvPr>
            <p:ph type="title"/>
          </p:nvPr>
        </p:nvSpPr>
        <p:spPr>
          <a:xfrm>
            <a:off x="274350" y="3307075"/>
            <a:ext cx="8595300" cy="15615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000">
                <a:latin typeface="Roboto Light"/>
                <a:ea typeface="Roboto Light"/>
                <a:cs typeface="Roboto Light"/>
                <a:sym typeface="Roboto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87" name="Google Shape;987;p4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988" name="Google Shape;988;p4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89" name="Google Shape;989;p48"/>
          <p:cNvPicPr preferRelativeResize="0"/>
          <p:nvPr/>
        </p:nvPicPr>
        <p:blipFill>
          <a:blip r:embed="rId3">
            <a:alphaModFix/>
          </a:blip>
          <a:stretch>
            <a:fillRect/>
          </a:stretch>
        </p:blipFill>
        <p:spPr>
          <a:xfrm>
            <a:off x="827549" y="769725"/>
            <a:ext cx="7488902" cy="1856625"/>
          </a:xfrm>
          <a:prstGeom prst="rect">
            <a:avLst/>
          </a:prstGeom>
          <a:noFill/>
          <a:ln>
            <a:noFill/>
          </a:ln>
        </p:spPr>
      </p:pic>
      <p:sp>
        <p:nvSpPr>
          <p:cNvPr id="990" name="Google Shape;990;p48"/>
          <p:cNvSpPr txBox="1"/>
          <p:nvPr/>
        </p:nvSpPr>
        <p:spPr>
          <a:xfrm>
            <a:off x="202525" y="2754341"/>
            <a:ext cx="8595300" cy="3711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latin typeface="Roboto Medium"/>
                <a:ea typeface="Roboto Medium"/>
                <a:cs typeface="Roboto Medium"/>
                <a:sym typeface="Roboto Medium"/>
              </a:rPr>
              <a:t>FIST TO FIVE:</a:t>
            </a:r>
            <a:endParaRPr sz="2400">
              <a:latin typeface="Roboto Medium"/>
              <a:ea typeface="Roboto Medium"/>
              <a:cs typeface="Roboto Medium"/>
              <a:sym typeface="Roboto Medium"/>
            </a:endParaRPr>
          </a:p>
        </p:txBody>
      </p:sp>
      <p:cxnSp>
        <p:nvCxnSpPr>
          <p:cNvPr id="991" name="Google Shape;991;p48"/>
          <p:cNvCxnSpPr/>
          <p:nvPr/>
        </p:nvCxnSpPr>
        <p:spPr>
          <a:xfrm>
            <a:off x="2305500" y="3307075"/>
            <a:ext cx="45330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8. Review">
  <p:cSld name="CUSTOM_17_2_1_2_1">
    <p:spTree>
      <p:nvGrpSpPr>
        <p:cNvPr id="992" name="Shape 992"/>
        <p:cNvGrpSpPr/>
        <p:nvPr/>
      </p:nvGrpSpPr>
      <p:grpSpPr>
        <a:xfrm>
          <a:off x="0" y="0"/>
          <a:ext cx="0" cy="0"/>
          <a:chOff x="0" y="0"/>
          <a:chExt cx="0" cy="0"/>
        </a:xfrm>
      </p:grpSpPr>
      <p:pic>
        <p:nvPicPr>
          <p:cNvPr id="993" name="Google Shape;993;p49"/>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994" name="Google Shape;994;p4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995" name="Google Shape;995;p4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96" name="Google Shape;996;p49"/>
          <p:cNvSpPr txBox="1"/>
          <p:nvPr/>
        </p:nvSpPr>
        <p:spPr>
          <a:xfrm>
            <a:off x="274350" y="2880775"/>
            <a:ext cx="85953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600">
                <a:latin typeface="Roboto Medium"/>
                <a:ea typeface="Roboto Medium"/>
                <a:cs typeface="Roboto Medium"/>
                <a:sym typeface="Roboto Medium"/>
              </a:rPr>
              <a:t>Time’s Up! </a:t>
            </a:r>
            <a:r>
              <a:rPr lang="en" sz="3600">
                <a:latin typeface="Roboto Light"/>
                <a:ea typeface="Roboto Light"/>
                <a:cs typeface="Roboto Light"/>
                <a:sym typeface="Roboto Light"/>
              </a:rPr>
              <a:t>Let’s Review.</a:t>
            </a:r>
            <a:endParaRPr sz="3600">
              <a:latin typeface="Roboto Light"/>
              <a:ea typeface="Roboto Light"/>
              <a:cs typeface="Roboto Light"/>
              <a:sym typeface="Roboto Light"/>
            </a:endParaRPr>
          </a:p>
        </p:txBody>
      </p:sp>
      <p:pic>
        <p:nvPicPr>
          <p:cNvPr id="997" name="Google Shape;997;p49"/>
          <p:cNvPicPr preferRelativeResize="0"/>
          <p:nvPr/>
        </p:nvPicPr>
        <p:blipFill>
          <a:blip r:embed="rId3">
            <a:alphaModFix/>
          </a:blip>
          <a:stretch>
            <a:fillRect/>
          </a:stretch>
        </p:blipFill>
        <p:spPr>
          <a:xfrm>
            <a:off x="3960959" y="1143000"/>
            <a:ext cx="1222082" cy="1638675"/>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9. Take a Break 1">
  <p:cSld name="CUSTOM">
    <p:spTree>
      <p:nvGrpSpPr>
        <p:cNvPr id="998" name="Shape 998"/>
        <p:cNvGrpSpPr/>
        <p:nvPr/>
      </p:nvGrpSpPr>
      <p:grpSpPr>
        <a:xfrm>
          <a:off x="0" y="0"/>
          <a:ext cx="0" cy="0"/>
          <a:chOff x="0" y="0"/>
          <a:chExt cx="0" cy="0"/>
        </a:xfrm>
      </p:grpSpPr>
      <p:sp>
        <p:nvSpPr>
          <p:cNvPr id="999" name="Google Shape;999;p5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000" name="Google Shape;1000;p50"/>
          <p:cNvPicPr preferRelativeResize="0"/>
          <p:nvPr/>
        </p:nvPicPr>
        <p:blipFill>
          <a:blip r:embed="rId2">
            <a:alphaModFix/>
          </a:blip>
          <a:stretch>
            <a:fillRect/>
          </a:stretch>
        </p:blipFill>
        <p:spPr>
          <a:xfrm>
            <a:off x="-42900" y="-24125"/>
            <a:ext cx="9229800" cy="5191749"/>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Subsection Slide">
  <p:cSld name="CUSTOM_17_2_1_1_2">
    <p:spTree>
      <p:nvGrpSpPr>
        <p:cNvPr id="47" name="Shape 47"/>
        <p:cNvGrpSpPr/>
        <p:nvPr/>
      </p:nvGrpSpPr>
      <p:grpSpPr>
        <a:xfrm>
          <a:off x="0" y="0"/>
          <a:ext cx="0" cy="0"/>
          <a:chOff x="0" y="0"/>
          <a:chExt cx="0" cy="0"/>
        </a:xfrm>
      </p:grpSpPr>
      <p:pic>
        <p:nvPicPr>
          <p:cNvPr id="48" name="Google Shape;48;p6"/>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49" name="Google Shape;49;p6"/>
          <p:cNvSpPr txBox="1"/>
          <p:nvPr>
            <p:ph type="title"/>
          </p:nvPr>
        </p:nvSpPr>
        <p:spPr>
          <a:xfrm>
            <a:off x="274325"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Roboto"/>
                <a:ea typeface="Roboto"/>
                <a:cs typeface="Roboto"/>
                <a:sym typeface="Roboto"/>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50" name="Google Shape;50;p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
        <p:nvSpPr>
          <p:cNvPr id="51" name="Google Shape;51;p6"/>
          <p:cNvSpPr txBox="1"/>
          <p:nvPr>
            <p:ph idx="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52" name="Google Shape;52;p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0. Take a Break 2">
  <p:cSld name="CUSTOM_1">
    <p:spTree>
      <p:nvGrpSpPr>
        <p:cNvPr id="1001" name="Shape 1001"/>
        <p:cNvGrpSpPr/>
        <p:nvPr/>
      </p:nvGrpSpPr>
      <p:grpSpPr>
        <a:xfrm>
          <a:off x="0" y="0"/>
          <a:ext cx="0" cy="0"/>
          <a:chOff x="0" y="0"/>
          <a:chExt cx="0" cy="0"/>
        </a:xfrm>
      </p:grpSpPr>
      <p:sp>
        <p:nvSpPr>
          <p:cNvPr id="1002" name="Google Shape;1002;p5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003" name="Google Shape;1003;p51"/>
          <p:cNvPicPr preferRelativeResize="0"/>
          <p:nvPr/>
        </p:nvPicPr>
        <p:blipFill rotWithShape="1">
          <a:blip r:embed="rId2">
            <a:alphaModFix/>
          </a:blip>
          <a:srcRect b="0" l="0" r="0" t="0"/>
          <a:stretch/>
        </p:blipFill>
        <p:spPr>
          <a:xfrm>
            <a:off x="0" y="0"/>
            <a:ext cx="9143971" cy="5143500"/>
          </a:xfrm>
          <a:prstGeom prst="rect">
            <a:avLst/>
          </a:prstGeom>
          <a:noFill/>
          <a:ln>
            <a:noFill/>
          </a:ln>
        </p:spPr>
      </p:pic>
      <p:sp>
        <p:nvSpPr>
          <p:cNvPr id="1004" name="Google Shape;1004;p51"/>
          <p:cNvSpPr txBox="1"/>
          <p:nvPr/>
        </p:nvSpPr>
        <p:spPr>
          <a:xfrm>
            <a:off x="-25" y="411400"/>
            <a:ext cx="91440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1005" name="Google Shape;1005;p51"/>
          <p:cNvCxnSpPr/>
          <p:nvPr/>
        </p:nvCxnSpPr>
        <p:spPr>
          <a:xfrm>
            <a:off x="2305500" y="1468500"/>
            <a:ext cx="45330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7. The End">
  <p:cSld name="CUSTOM_7">
    <p:spTree>
      <p:nvGrpSpPr>
        <p:cNvPr id="1006" name="Shape 1006"/>
        <p:cNvGrpSpPr/>
        <p:nvPr/>
      </p:nvGrpSpPr>
      <p:grpSpPr>
        <a:xfrm>
          <a:off x="0" y="0"/>
          <a:ext cx="0" cy="0"/>
          <a:chOff x="0" y="0"/>
          <a:chExt cx="0" cy="0"/>
        </a:xfrm>
      </p:grpSpPr>
      <p:pic>
        <p:nvPicPr>
          <p:cNvPr id="1007" name="Google Shape;1007;p52"/>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08" name="Google Shape;1008;p52"/>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
        <p:nvSpPr>
          <p:cNvPr id="1009" name="Google Shape;1009;p52"/>
          <p:cNvSpPr txBox="1"/>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spcBef>
                <a:spcPts val="0"/>
              </a:spcBef>
              <a:spcAft>
                <a:spcPts val="0"/>
              </a:spcAft>
              <a:buNone/>
            </a:pPr>
            <a:r>
              <a:t/>
            </a:r>
            <a:endParaRPr sz="700"/>
          </a:p>
        </p:txBody>
      </p:sp>
      <p:pic>
        <p:nvPicPr>
          <p:cNvPr id="1010" name="Google Shape;1010;p52"/>
          <p:cNvPicPr preferRelativeResize="0"/>
          <p:nvPr/>
        </p:nvPicPr>
        <p:blipFill>
          <a:blip r:embed="rId3">
            <a:alphaModFix/>
          </a:blip>
          <a:stretch>
            <a:fillRect/>
          </a:stretch>
        </p:blipFill>
        <p:spPr>
          <a:xfrm>
            <a:off x="2048599" y="496138"/>
            <a:ext cx="5046801" cy="4151226"/>
          </a:xfrm>
          <a:prstGeom prst="rect">
            <a:avLst/>
          </a:prstGeom>
          <a:noFill/>
          <a:ln>
            <a:noFill/>
          </a:ln>
          <a:effectLst>
            <a:outerShdw blurRad="57150" rotWithShape="0" algn="bl" dir="5400000" dist="19050">
              <a:srgbClr val="000000">
                <a:alpha val="50000"/>
              </a:srgbClr>
            </a:outerShdw>
          </a:effectLst>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1. Take a Break 1">
  <p:cSld name="CUSTOM_9">
    <p:spTree>
      <p:nvGrpSpPr>
        <p:cNvPr id="1011" name="Shape 1011"/>
        <p:cNvGrpSpPr/>
        <p:nvPr/>
      </p:nvGrpSpPr>
      <p:grpSpPr>
        <a:xfrm>
          <a:off x="0" y="0"/>
          <a:ext cx="0" cy="0"/>
          <a:chOff x="0" y="0"/>
          <a:chExt cx="0" cy="0"/>
        </a:xfrm>
      </p:grpSpPr>
      <p:sp>
        <p:nvSpPr>
          <p:cNvPr id="1012" name="Google Shape;1012;p5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pic>
        <p:nvPicPr>
          <p:cNvPr id="1013" name="Google Shape;1013;p53"/>
          <p:cNvPicPr preferRelativeResize="0"/>
          <p:nvPr/>
        </p:nvPicPr>
        <p:blipFill>
          <a:blip r:embed="rId2">
            <a:alphaModFix/>
          </a:blip>
          <a:stretch>
            <a:fillRect/>
          </a:stretch>
        </p:blipFill>
        <p:spPr>
          <a:xfrm>
            <a:off x="-42900" y="-24125"/>
            <a:ext cx="9229800" cy="5191749"/>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 Transition Slide">
  <p:cSld name="CUSTOM_17_2_1_2">
    <p:spTree>
      <p:nvGrpSpPr>
        <p:cNvPr id="53" name="Shape 53"/>
        <p:cNvGrpSpPr/>
        <p:nvPr/>
      </p:nvGrpSpPr>
      <p:grpSpPr>
        <a:xfrm>
          <a:off x="0" y="0"/>
          <a:ext cx="0" cy="0"/>
          <a:chOff x="0" y="0"/>
          <a:chExt cx="0" cy="0"/>
        </a:xfrm>
      </p:grpSpPr>
      <p:pic>
        <p:nvPicPr>
          <p:cNvPr id="54" name="Google Shape;54;p7"/>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55" name="Google Shape;55;p7"/>
          <p:cNvSpPr txBox="1"/>
          <p:nvPr>
            <p:ph type="title"/>
          </p:nvPr>
        </p:nvSpPr>
        <p:spPr>
          <a:xfrm>
            <a:off x="237100"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latin typeface="Roboto Medium"/>
                <a:ea typeface="Roboto Medium"/>
                <a:cs typeface="Roboto Medium"/>
                <a:sym typeface="Roboto Medium"/>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56" name="Google Shape;56;p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57" name="Google Shape;57;p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Text Only">
  <p:cSld name="CUSTOM_2_7_2">
    <p:spTree>
      <p:nvGrpSpPr>
        <p:cNvPr id="58" name="Shape 58"/>
        <p:cNvGrpSpPr/>
        <p:nvPr/>
      </p:nvGrpSpPr>
      <p:grpSpPr>
        <a:xfrm>
          <a:off x="0" y="0"/>
          <a:ext cx="0" cy="0"/>
          <a:chOff x="0" y="0"/>
          <a:chExt cx="0" cy="0"/>
        </a:xfrm>
      </p:grpSpPr>
      <p:sp>
        <p:nvSpPr>
          <p:cNvPr id="59" name="Google Shape;59;p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 name="Google Shape;60;p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1" name="Google Shape;61;p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2" name="Google Shape;62;p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3" name="Google Shape;63;p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4" name="Google Shape;64;p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 name="Google Shape;65;p8"/>
          <p:cNvSpPr txBox="1"/>
          <p:nvPr>
            <p:ph idx="3" type="body"/>
          </p:nvPr>
        </p:nvSpPr>
        <p:spPr>
          <a:xfrm>
            <a:off x="175" y="1284250"/>
            <a:ext cx="9144000" cy="35817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Text with Sidebar">
  <p:cSld name="CUSTOM_2_4_1">
    <p:spTree>
      <p:nvGrpSpPr>
        <p:cNvPr id="66" name="Shape 66"/>
        <p:cNvGrpSpPr/>
        <p:nvPr/>
      </p:nvGrpSpPr>
      <p:grpSpPr>
        <a:xfrm>
          <a:off x="0" y="0"/>
          <a:ext cx="0" cy="0"/>
          <a:chOff x="0" y="0"/>
          <a:chExt cx="0" cy="0"/>
        </a:xfrm>
      </p:grpSpPr>
      <p:pic>
        <p:nvPicPr>
          <p:cNvPr id="67" name="Google Shape;67;p9"/>
          <p:cNvPicPr preferRelativeResize="0"/>
          <p:nvPr/>
        </p:nvPicPr>
        <p:blipFill rotWithShape="1">
          <a:blip r:embed="rId2">
            <a:alphaModFix/>
          </a:blip>
          <a:srcRect b="119" l="0" r="0" t="119"/>
          <a:stretch/>
        </p:blipFill>
        <p:spPr>
          <a:xfrm>
            <a:off x="7048950" y="910275"/>
            <a:ext cx="1828800" cy="3784798"/>
          </a:xfrm>
          <a:prstGeom prst="rect">
            <a:avLst/>
          </a:prstGeom>
          <a:noFill/>
          <a:ln>
            <a:noFill/>
          </a:ln>
        </p:spPr>
      </p:pic>
      <p:sp>
        <p:nvSpPr>
          <p:cNvPr id="68" name="Google Shape;68;p9"/>
          <p:cNvSpPr txBox="1"/>
          <p:nvPr>
            <p:ph idx="1" type="subTitle"/>
          </p:nvPr>
        </p:nvSpPr>
        <p:spPr>
          <a:xfrm>
            <a:off x="0" y="675975"/>
            <a:ext cx="66747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 name="Google Shape;69;p9"/>
          <p:cNvSpPr txBox="1"/>
          <p:nvPr>
            <p:ph idx="2" type="body"/>
          </p:nvPr>
        </p:nvSpPr>
        <p:spPr>
          <a:xfrm>
            <a:off x="0" y="1245800"/>
            <a:ext cx="6699600" cy="38976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70" name="Google Shape;70;p9"/>
          <p:cNvSpPr txBox="1"/>
          <p:nvPr>
            <p:ph idx="3" type="subTitle"/>
          </p:nvPr>
        </p:nvSpPr>
        <p:spPr>
          <a:xfrm>
            <a:off x="7056300" y="910475"/>
            <a:ext cx="1814100" cy="3784800"/>
          </a:xfrm>
          <a:prstGeom prst="rect">
            <a:avLst/>
          </a:prstGeom>
          <a:noFill/>
          <a:ln cap="flat" cmpd="sng" w="9525">
            <a:solidFill>
              <a:srgbClr val="DBD9E8"/>
            </a:solidFill>
            <a:prstDash val="solid"/>
            <a:round/>
            <a:headEnd len="sm" w="sm" type="none"/>
            <a:tailEnd len="sm" w="sm" type="none"/>
          </a:ln>
        </p:spPr>
        <p:txBody>
          <a:bodyPr anchorCtr="0" anchor="t" bIns="182875" lIns="182875" spcFirstLastPara="1" rIns="182875" wrap="square" tIns="182875">
            <a:noAutofit/>
          </a:bodyPr>
          <a:lstStyle>
            <a:lvl1pPr lvl="0"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 name="Google Shape;71;p9"/>
          <p:cNvSpPr txBox="1"/>
          <p:nvPr>
            <p:ph type="title"/>
          </p:nvPr>
        </p:nvSpPr>
        <p:spPr>
          <a:xfrm>
            <a:off x="-12425" y="0"/>
            <a:ext cx="6699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 name="Google Shape;72;p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3" name="Google Shape;73;p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cxnSp>
        <p:nvCxnSpPr>
          <p:cNvPr id="74" name="Google Shape;74;p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5" name="Google Shape;75;p9"/>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Call Attention Slide">
  <p:cSld name="CUSTOM_2_3_1_1_3_1_1_2_1_1">
    <p:spTree>
      <p:nvGrpSpPr>
        <p:cNvPr id="76" name="Shape 76"/>
        <p:cNvGrpSpPr/>
        <p:nvPr/>
      </p:nvGrpSpPr>
      <p:grpSpPr>
        <a:xfrm>
          <a:off x="0" y="0"/>
          <a:ext cx="0" cy="0"/>
          <a:chOff x="0" y="0"/>
          <a:chExt cx="0" cy="0"/>
        </a:xfrm>
      </p:grpSpPr>
      <p:pic>
        <p:nvPicPr>
          <p:cNvPr id="77" name="Google Shape;77;p1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78" name="Google Shape;78;p10"/>
          <p:cNvSpPr txBox="1"/>
          <p:nvPr>
            <p:ph type="title"/>
          </p:nvPr>
        </p:nvSpPr>
        <p:spPr>
          <a:xfrm>
            <a:off x="2544050" y="1545675"/>
            <a:ext cx="5770200" cy="2430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36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9" name="Google Shape;79;p10"/>
          <p:cNvPicPr preferRelativeResize="0"/>
          <p:nvPr/>
        </p:nvPicPr>
        <p:blipFill rotWithShape="1">
          <a:blip r:embed="rId3">
            <a:alphaModFix/>
          </a:blip>
          <a:srcRect b="0" l="139" r="149" t="0"/>
          <a:stretch/>
        </p:blipFill>
        <p:spPr>
          <a:xfrm>
            <a:off x="1258175" y="1332825"/>
            <a:ext cx="1371601" cy="2002535"/>
          </a:xfrm>
          <a:prstGeom prst="rect">
            <a:avLst/>
          </a:prstGeom>
          <a:noFill/>
          <a:ln>
            <a:noFill/>
          </a:ln>
        </p:spPr>
      </p:pic>
      <p:sp>
        <p:nvSpPr>
          <p:cNvPr id="80" name="Google Shape;80;p1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81" name="Google Shape;81;p1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slideLayout" Target="../slideLayouts/slideLayout4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51" Type="http://schemas.openxmlformats.org/officeDocument/2006/relationships/slideLayout" Target="../slideLayouts/slideLayout51.xml"/><Relationship Id="rId50" Type="http://schemas.openxmlformats.org/officeDocument/2006/relationships/slideLayout" Target="../slideLayouts/slideLayout50.xml"/><Relationship Id="rId53" Type="http://schemas.openxmlformats.org/officeDocument/2006/relationships/theme" Target="../theme/theme2.xml"/><Relationship Id="rId52" Type="http://schemas.openxmlformats.org/officeDocument/2006/relationships/slideLayout" Target="../slideLayouts/slideLayout5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rtl="0" algn="r">
              <a:buNone/>
              <a:defRPr sz="1300">
                <a:solidFill>
                  <a:schemeClr val="tx1"/>
                </a:solidFill>
              </a:defRPr>
            </a:lvl1pPr>
            <a:lvl2pPr lvl="1" rtl="0" algn="r">
              <a:buNone/>
              <a:defRPr sz="1300">
                <a:solidFill>
                  <a:schemeClr val="tx1"/>
                </a:solidFill>
              </a:defRPr>
            </a:lvl2pPr>
            <a:lvl3pPr lvl="2" rtl="0" algn="r">
              <a:buNone/>
              <a:defRPr sz="1300">
                <a:solidFill>
                  <a:schemeClr val="tx1"/>
                </a:solidFill>
              </a:defRPr>
            </a:lvl3pPr>
            <a:lvl4pPr lvl="3" rtl="0" algn="r">
              <a:buNone/>
              <a:defRPr sz="1300">
                <a:solidFill>
                  <a:schemeClr val="tx1"/>
                </a:solidFill>
              </a:defRPr>
            </a:lvl4pPr>
            <a:lvl5pPr lvl="4" rtl="0" algn="r">
              <a:buNone/>
              <a:defRPr sz="1300">
                <a:solidFill>
                  <a:schemeClr val="tx1"/>
                </a:solidFill>
              </a:defRPr>
            </a:lvl5pPr>
            <a:lvl6pPr lvl="5" rtl="0" algn="r">
              <a:buNone/>
              <a:defRPr sz="1300">
                <a:solidFill>
                  <a:schemeClr val="tx1"/>
                </a:solidFill>
              </a:defRPr>
            </a:lvl6pPr>
            <a:lvl7pPr lvl="6" rtl="0" algn="r">
              <a:buNone/>
              <a:defRPr sz="1300">
                <a:solidFill>
                  <a:schemeClr val="tx1"/>
                </a:solidFill>
              </a:defRPr>
            </a:lvl7pPr>
            <a:lvl8pPr lvl="7" rtl="0" algn="r">
              <a:buNone/>
              <a:defRPr sz="1300">
                <a:solidFill>
                  <a:schemeClr val="tx1"/>
                </a:solidFill>
              </a:defRPr>
            </a:lvl8pPr>
            <a:lvl9pPr lvl="8" rtl="0" algn="r">
              <a:buNone/>
              <a:defRPr sz="1300">
                <a:solidFill>
                  <a:schemeClr val="tx1"/>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 id="2147483699" r:id="rId52"/>
  </p:sldLayoutIdLst>
  <mc:AlternateContent>
    <mc:Choice Requires="p14">
      <p:transition p14:dur="400">
        <p:fade thruBlk="1"/>
      </p:transition>
    </mc:Choice>
    <mc:Fallback>
      <p:transition>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104.png"/><Relationship Id="rId4" Type="http://schemas.openxmlformats.org/officeDocument/2006/relationships/image" Target="../media/image10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image" Target="../media/image1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 Id="rId3" Type="http://schemas.openxmlformats.org/officeDocument/2006/relationships/hyperlink" Target="https://crackstation.net/"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 Id="rId3" Type="http://schemas.openxmlformats.org/officeDocument/2006/relationships/image" Target="../media/image10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 Id="rId3" Type="http://schemas.openxmlformats.org/officeDocument/2006/relationships/image" Target="../media/image109.png"/><Relationship Id="rId4" Type="http://schemas.openxmlformats.org/officeDocument/2006/relationships/image" Target="../media/image10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 Id="rId3" Type="http://schemas.openxmlformats.org/officeDocument/2006/relationships/image" Target="../media/image111.png"/><Relationship Id="rId4" Type="http://schemas.openxmlformats.org/officeDocument/2006/relationships/image" Target="../media/image11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 Id="rId3" Type="http://schemas.openxmlformats.org/officeDocument/2006/relationships/image" Target="../media/image11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13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 Id="rId3" Type="http://schemas.openxmlformats.org/officeDocument/2006/relationships/image" Target="../media/image128.png"/><Relationship Id="rId4" Type="http://schemas.openxmlformats.org/officeDocument/2006/relationships/image" Target="../media/image1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 Id="rId3" Type="http://schemas.openxmlformats.org/officeDocument/2006/relationships/image" Target="../media/image12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 Id="rId3" Type="http://schemas.openxmlformats.org/officeDocument/2006/relationships/image" Target="../media/image11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 Id="rId3" Type="http://schemas.openxmlformats.org/officeDocument/2006/relationships/image" Target="../media/image12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 Id="rId3" Type="http://schemas.openxmlformats.org/officeDocument/2006/relationships/image" Target="../media/image121.png"/><Relationship Id="rId4" Type="http://schemas.openxmlformats.org/officeDocument/2006/relationships/image" Target="../media/image123.png"/><Relationship Id="rId5" Type="http://schemas.openxmlformats.org/officeDocument/2006/relationships/image" Target="../media/image11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 Id="rId3" Type="http://schemas.openxmlformats.org/officeDocument/2006/relationships/image" Target="../media/image124.png"/><Relationship Id="rId4" Type="http://schemas.openxmlformats.org/officeDocument/2006/relationships/image" Target="../media/image12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 Id="rId3" Type="http://schemas.openxmlformats.org/officeDocument/2006/relationships/image" Target="../media/image12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 Id="rId3" Type="http://schemas.openxmlformats.org/officeDocument/2006/relationships/image" Target="../media/image13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1.xml"/><Relationship Id="rId3" Type="http://schemas.openxmlformats.org/officeDocument/2006/relationships/image" Target="../media/image129.png"/><Relationship Id="rId4" Type="http://schemas.openxmlformats.org/officeDocument/2006/relationships/image" Target="../media/image13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2.xml"/><Relationship Id="rId3" Type="http://schemas.openxmlformats.org/officeDocument/2006/relationships/slide" Target="/ppt/slides/slide29.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3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 Id="rId3" Type="http://schemas.openxmlformats.org/officeDocument/2006/relationships/image" Target="../media/image11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13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10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7" name="Shape 1017"/>
        <p:cNvGrpSpPr/>
        <p:nvPr/>
      </p:nvGrpSpPr>
      <p:grpSpPr>
        <a:xfrm>
          <a:off x="0" y="0"/>
          <a:ext cx="0" cy="0"/>
          <a:chOff x="0" y="0"/>
          <a:chExt cx="0" cy="0"/>
        </a:xfrm>
      </p:grpSpPr>
      <p:sp>
        <p:nvSpPr>
          <p:cNvPr id="1018" name="Google Shape;1018;p54"/>
          <p:cNvSpPr txBox="1"/>
          <p:nvPr>
            <p:ph type="title"/>
          </p:nvPr>
        </p:nvSpPr>
        <p:spPr>
          <a:xfrm>
            <a:off x="274350" y="170392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Capstone Engagement</a:t>
            </a:r>
            <a:endParaRPr sz="3100">
              <a:latin typeface="Roboto"/>
              <a:ea typeface="Roboto"/>
              <a:cs typeface="Roboto"/>
              <a:sym typeface="Roboto"/>
            </a:endParaRPr>
          </a:p>
          <a:p>
            <a:pPr indent="0" lvl="0" marL="0" rtl="0" algn="ctr">
              <a:spcBef>
                <a:spcPts val="1000"/>
              </a:spcBef>
              <a:spcAft>
                <a:spcPts val="0"/>
              </a:spcAft>
              <a:buNone/>
            </a:pPr>
            <a:r>
              <a:rPr lang="en" sz="3100">
                <a:latin typeface="Roboto"/>
                <a:ea typeface="Roboto"/>
                <a:cs typeface="Roboto"/>
                <a:sym typeface="Roboto"/>
              </a:rPr>
              <a:t>Assessment, Analysis, </a:t>
            </a:r>
            <a:br>
              <a:rPr lang="en" sz="3100">
                <a:latin typeface="Roboto"/>
                <a:ea typeface="Roboto"/>
                <a:cs typeface="Roboto"/>
                <a:sym typeface="Roboto"/>
              </a:rPr>
            </a:br>
            <a:r>
              <a:rPr lang="en" sz="3100">
                <a:latin typeface="Roboto"/>
                <a:ea typeface="Roboto"/>
                <a:cs typeface="Roboto"/>
                <a:sym typeface="Roboto"/>
              </a:rPr>
              <a:t>and Hardening of a Vulnerable System</a:t>
            </a:r>
            <a:endParaRPr sz="3100">
              <a:latin typeface="Roboto"/>
              <a:ea typeface="Roboto"/>
              <a:cs typeface="Roboto"/>
              <a:sym typeface="Roboto"/>
            </a:endParaRPr>
          </a:p>
        </p:txBody>
      </p:sp>
      <p:sp>
        <p:nvSpPr>
          <p:cNvPr id="1019" name="Google Shape;1019;p54"/>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7" name="Shape 1117"/>
        <p:cNvGrpSpPr/>
        <p:nvPr/>
      </p:nvGrpSpPr>
      <p:grpSpPr>
        <a:xfrm>
          <a:off x="0" y="0"/>
          <a:ext cx="0" cy="0"/>
          <a:chOff x="0" y="0"/>
          <a:chExt cx="0" cy="0"/>
        </a:xfrm>
      </p:grpSpPr>
      <p:sp>
        <p:nvSpPr>
          <p:cNvPr id="1118" name="Google Shape;1118;p6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Web Server: No Obfuscation</a:t>
            </a:r>
            <a:endParaRPr/>
          </a:p>
        </p:txBody>
      </p:sp>
      <p:sp>
        <p:nvSpPr>
          <p:cNvPr id="1119" name="Google Shape;1119;p63"/>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120" name="Google Shape;1120;p63"/>
          <p:cNvSpPr txBox="1"/>
          <p:nvPr>
            <p:ph idx="3" type="body"/>
          </p:nvPr>
        </p:nvSpPr>
        <p:spPr>
          <a:xfrm>
            <a:off x="175" y="4413325"/>
            <a:ext cx="9144000" cy="452700"/>
          </a:xfrm>
          <a:prstGeom prst="rect">
            <a:avLst/>
          </a:prstGeom>
        </p:spPr>
        <p:txBody>
          <a:bodyPr anchorCtr="0" anchor="t" bIns="914400" lIns="457200" spcFirstLastPara="1" rIns="457200" wrap="square" tIns="0">
            <a:noAutofit/>
          </a:bodyPr>
          <a:lstStyle/>
          <a:p>
            <a:pPr indent="0" lvl="0" marL="0" rtl="0" algn="l">
              <a:spcBef>
                <a:spcPts val="0"/>
              </a:spcBef>
              <a:spcAft>
                <a:spcPts val="800"/>
              </a:spcAft>
              <a:buNone/>
            </a:pPr>
            <a:r>
              <a:rPr b="1" lang="en"/>
              <a:t>The red-team were able to find the folder due to minimal obfuscation. An assumption was made to use “ashton” as the user account for our brute-force attempt  - “For ashtons eyes only”.</a:t>
            </a:r>
            <a:endParaRPr b="1"/>
          </a:p>
        </p:txBody>
      </p:sp>
      <p:pic>
        <p:nvPicPr>
          <p:cNvPr id="1121" name="Google Shape;1121;p63"/>
          <p:cNvPicPr preferRelativeResize="0"/>
          <p:nvPr/>
        </p:nvPicPr>
        <p:blipFill>
          <a:blip r:embed="rId3">
            <a:alphaModFix/>
          </a:blip>
          <a:stretch>
            <a:fillRect/>
          </a:stretch>
        </p:blipFill>
        <p:spPr>
          <a:xfrm>
            <a:off x="1428150" y="706550"/>
            <a:ext cx="6120651" cy="1827626"/>
          </a:xfrm>
          <a:prstGeom prst="rect">
            <a:avLst/>
          </a:prstGeom>
          <a:noFill/>
          <a:ln>
            <a:noFill/>
          </a:ln>
          <a:effectLst>
            <a:reflection blurRad="0" dir="5400000" dist="38100" endA="0" endPos="30000" fadeDir="5400012" kx="0" rotWithShape="0" algn="bl" stPos="0" sy="-100000" ky="0"/>
          </a:effectLst>
        </p:spPr>
      </p:pic>
      <p:pic>
        <p:nvPicPr>
          <p:cNvPr id="1122" name="Google Shape;1122;p63"/>
          <p:cNvPicPr preferRelativeResize="0"/>
          <p:nvPr/>
        </p:nvPicPr>
        <p:blipFill>
          <a:blip r:embed="rId4">
            <a:alphaModFix/>
          </a:blip>
          <a:stretch>
            <a:fillRect/>
          </a:stretch>
        </p:blipFill>
        <p:spPr>
          <a:xfrm>
            <a:off x="1428150" y="2587800"/>
            <a:ext cx="6120651" cy="17719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6" name="Shape 1126"/>
        <p:cNvGrpSpPr/>
        <p:nvPr/>
      </p:nvGrpSpPr>
      <p:grpSpPr>
        <a:xfrm>
          <a:off x="0" y="0"/>
          <a:ext cx="0" cy="0"/>
          <a:chOff x="0" y="0"/>
          <a:chExt cx="0" cy="0"/>
        </a:xfrm>
      </p:grpSpPr>
      <p:sp>
        <p:nvSpPr>
          <p:cNvPr id="1127" name="Google Shape;1127;p6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Hydra: Brute-Force Results</a:t>
            </a:r>
            <a:endParaRPr/>
          </a:p>
        </p:txBody>
      </p:sp>
      <p:sp>
        <p:nvSpPr>
          <p:cNvPr id="1128" name="Google Shape;1128;p64"/>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1129" name="Google Shape;1129;p64"/>
          <p:cNvPicPr preferRelativeResize="0"/>
          <p:nvPr/>
        </p:nvPicPr>
        <p:blipFill>
          <a:blip r:embed="rId3">
            <a:alphaModFix/>
          </a:blip>
          <a:stretch>
            <a:fillRect/>
          </a:stretch>
        </p:blipFill>
        <p:spPr>
          <a:xfrm>
            <a:off x="501500" y="723025"/>
            <a:ext cx="8141000" cy="41394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3" name="Shape 1133"/>
        <p:cNvGrpSpPr/>
        <p:nvPr/>
      </p:nvGrpSpPr>
      <p:grpSpPr>
        <a:xfrm>
          <a:off x="0" y="0"/>
          <a:ext cx="0" cy="0"/>
          <a:chOff x="0" y="0"/>
          <a:chExt cx="0" cy="0"/>
        </a:xfrm>
      </p:grpSpPr>
      <p:sp>
        <p:nvSpPr>
          <p:cNvPr id="1134" name="Google Shape;1134;p65"/>
          <p:cNvSpPr txBox="1"/>
          <p:nvPr>
            <p:ph type="title"/>
          </p:nvPr>
        </p:nvSpPr>
        <p:spPr>
          <a:xfrm>
            <a:off x="-246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Exploitation: Data exposure in web interface</a:t>
            </a:r>
            <a:endParaRPr/>
          </a:p>
        </p:txBody>
      </p:sp>
      <p:sp>
        <p:nvSpPr>
          <p:cNvPr id="1135" name="Google Shape;1135;p65"/>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136" name="Google Shape;1136;p65"/>
          <p:cNvSpPr/>
          <p:nvPr/>
        </p:nvSpPr>
        <p:spPr>
          <a:xfrm flipH="1">
            <a:off x="724275" y="1480575"/>
            <a:ext cx="2428500" cy="31542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65"/>
          <p:cNvSpPr txBox="1"/>
          <p:nvPr/>
        </p:nvSpPr>
        <p:spPr>
          <a:xfrm>
            <a:off x="724275" y="1480624"/>
            <a:ext cx="2371500" cy="31542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None/>
            </a:pPr>
            <a:r>
              <a:rPr b="1" lang="en" sz="1200">
                <a:latin typeface="Roboto"/>
                <a:ea typeface="Roboto"/>
                <a:cs typeface="Roboto"/>
                <a:sym typeface="Roboto"/>
              </a:rPr>
              <a:t>Tools &amp; Processes</a:t>
            </a:r>
            <a:br>
              <a:rPr b="1" lang="en" sz="1200">
                <a:latin typeface="Roboto"/>
                <a:ea typeface="Roboto"/>
                <a:cs typeface="Roboto"/>
                <a:sym typeface="Roboto"/>
              </a:rPr>
            </a:br>
            <a:endParaRPr b="1" sz="1200">
              <a:latin typeface="Roboto"/>
              <a:ea typeface="Roboto"/>
              <a:cs typeface="Roboto"/>
              <a:sym typeface="Roboto"/>
            </a:endParaRPr>
          </a:p>
          <a:p>
            <a:pPr indent="0" lvl="0" marL="0" rtl="0" algn="l">
              <a:lnSpc>
                <a:spcPct val="115000"/>
              </a:lnSpc>
              <a:spcBef>
                <a:spcPts val="0"/>
              </a:spcBef>
              <a:spcAft>
                <a:spcPts val="0"/>
              </a:spcAft>
              <a:buNone/>
            </a:pPr>
            <a:r>
              <a:rPr lang="en" sz="1200">
                <a:latin typeface="Roboto"/>
                <a:ea typeface="Roboto"/>
                <a:cs typeface="Roboto"/>
                <a:sym typeface="Roboto"/>
              </a:rPr>
              <a:t>The red-team discovered an MD5 hash within the secret_folder for a file-sharing webdav. We used open source tools (</a:t>
            </a:r>
            <a:r>
              <a:rPr lang="en" sz="1200" u="sng">
                <a:solidFill>
                  <a:schemeClr val="hlink"/>
                </a:solidFill>
                <a:latin typeface="Roboto"/>
                <a:ea typeface="Roboto"/>
                <a:cs typeface="Roboto"/>
                <a:sym typeface="Roboto"/>
                <a:hlinkClick r:id="rId3"/>
              </a:rPr>
              <a:t>crackstation</a:t>
            </a:r>
            <a:r>
              <a:rPr lang="en" sz="1200">
                <a:latin typeface="Roboto"/>
                <a:ea typeface="Roboto"/>
                <a:cs typeface="Roboto"/>
                <a:sym typeface="Roboto"/>
              </a:rPr>
              <a:t>) to easily crack the password to the webdav server.</a:t>
            </a:r>
            <a:endParaRPr sz="1200">
              <a:latin typeface="Roboto"/>
              <a:ea typeface="Roboto"/>
              <a:cs typeface="Roboto"/>
              <a:sym typeface="Roboto"/>
            </a:endParaRPr>
          </a:p>
          <a:p>
            <a:pPr indent="0" lvl="0" marL="0" rtl="0" algn="l">
              <a:lnSpc>
                <a:spcPct val="115000"/>
              </a:lnSpc>
              <a:spcBef>
                <a:spcPts val="0"/>
              </a:spcBef>
              <a:spcAft>
                <a:spcPts val="0"/>
              </a:spcAft>
              <a:buNone/>
            </a:pPr>
            <a:r>
              <a:t/>
            </a:r>
            <a:endParaRPr sz="1200">
              <a:latin typeface="Roboto"/>
              <a:ea typeface="Roboto"/>
              <a:cs typeface="Roboto"/>
              <a:sym typeface="Roboto"/>
            </a:endParaRPr>
          </a:p>
          <a:p>
            <a:pPr indent="0" lvl="0" marL="0" rtl="0" algn="l">
              <a:lnSpc>
                <a:spcPct val="115000"/>
              </a:lnSpc>
              <a:spcBef>
                <a:spcPts val="0"/>
              </a:spcBef>
              <a:spcAft>
                <a:spcPts val="0"/>
              </a:spcAft>
              <a:buNone/>
            </a:pPr>
            <a:r>
              <a:t/>
            </a:r>
            <a:endParaRPr sz="1200">
              <a:latin typeface="Roboto"/>
              <a:ea typeface="Roboto"/>
              <a:cs typeface="Roboto"/>
              <a:sym typeface="Roboto"/>
            </a:endParaRPr>
          </a:p>
        </p:txBody>
      </p:sp>
      <p:grpSp>
        <p:nvGrpSpPr>
          <p:cNvPr id="1138" name="Google Shape;1138;p65"/>
          <p:cNvGrpSpPr/>
          <p:nvPr/>
        </p:nvGrpSpPr>
        <p:grpSpPr>
          <a:xfrm>
            <a:off x="457181" y="887903"/>
            <a:ext cx="533372" cy="533480"/>
            <a:chOff x="457200" y="1378813"/>
            <a:chExt cx="695400" cy="695450"/>
          </a:xfrm>
        </p:grpSpPr>
        <p:sp>
          <p:nvSpPr>
            <p:cNvPr id="1139" name="Google Shape;1139;p65"/>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01</a:t>
              </a:r>
              <a:endParaRPr sz="2100">
                <a:solidFill>
                  <a:srgbClr val="FFFFFF"/>
                </a:solidFill>
                <a:latin typeface="Roboto Light"/>
                <a:ea typeface="Roboto Light"/>
                <a:cs typeface="Roboto Light"/>
                <a:sym typeface="Roboto Light"/>
              </a:endParaRPr>
            </a:p>
          </p:txBody>
        </p:sp>
        <p:sp>
          <p:nvSpPr>
            <p:cNvPr id="1140" name="Google Shape;1140;p65"/>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1" name="Google Shape;1141;p65"/>
          <p:cNvGrpSpPr/>
          <p:nvPr/>
        </p:nvGrpSpPr>
        <p:grpSpPr>
          <a:xfrm>
            <a:off x="3228956" y="887903"/>
            <a:ext cx="533372" cy="533480"/>
            <a:chOff x="457200" y="1378813"/>
            <a:chExt cx="695400" cy="695450"/>
          </a:xfrm>
        </p:grpSpPr>
        <p:sp>
          <p:nvSpPr>
            <p:cNvPr id="1142" name="Google Shape;1142;p65"/>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1143" name="Google Shape;1143;p65"/>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44" name="Google Shape;1144;p65"/>
          <p:cNvSpPr/>
          <p:nvPr/>
        </p:nvSpPr>
        <p:spPr>
          <a:xfrm flipH="1">
            <a:off x="3496050" y="1480575"/>
            <a:ext cx="2428500" cy="31542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65"/>
          <p:cNvSpPr txBox="1"/>
          <p:nvPr/>
        </p:nvSpPr>
        <p:spPr>
          <a:xfrm>
            <a:off x="3496050" y="1480625"/>
            <a:ext cx="2428500" cy="31542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None/>
            </a:pPr>
            <a:r>
              <a:rPr b="1" lang="en" sz="1200">
                <a:latin typeface="Roboto"/>
                <a:ea typeface="Roboto"/>
                <a:cs typeface="Roboto"/>
                <a:sym typeface="Roboto"/>
              </a:rPr>
              <a:t>Achievements</a:t>
            </a:r>
            <a:br>
              <a:rPr b="1" lang="en" sz="1200">
                <a:latin typeface="Roboto"/>
                <a:ea typeface="Roboto"/>
                <a:cs typeface="Roboto"/>
                <a:sym typeface="Roboto"/>
              </a:rPr>
            </a:br>
            <a:endParaRPr b="1" sz="1200">
              <a:latin typeface="Roboto"/>
              <a:ea typeface="Roboto"/>
              <a:cs typeface="Roboto"/>
              <a:sym typeface="Roboto"/>
            </a:endParaRPr>
          </a:p>
          <a:p>
            <a:pPr indent="0" lvl="0" marL="0" rtl="0" algn="l">
              <a:lnSpc>
                <a:spcPct val="115000"/>
              </a:lnSpc>
              <a:spcBef>
                <a:spcPts val="0"/>
              </a:spcBef>
              <a:spcAft>
                <a:spcPts val="0"/>
              </a:spcAft>
              <a:buNone/>
            </a:pPr>
            <a:r>
              <a:rPr lang="en" sz="1200">
                <a:latin typeface="Roboto"/>
                <a:ea typeface="Roboto"/>
                <a:cs typeface="Roboto"/>
                <a:sym typeface="Roboto"/>
              </a:rPr>
              <a:t>The MD5 hash was cracked - ryan:linux4u. </a:t>
            </a:r>
            <a:endParaRPr sz="1200">
              <a:latin typeface="Roboto"/>
              <a:ea typeface="Roboto"/>
              <a:cs typeface="Roboto"/>
              <a:sym typeface="Roboto"/>
            </a:endParaRPr>
          </a:p>
          <a:p>
            <a:pPr indent="0" lvl="0" marL="0" rtl="0" algn="l">
              <a:lnSpc>
                <a:spcPct val="115000"/>
              </a:lnSpc>
              <a:spcBef>
                <a:spcPts val="0"/>
              </a:spcBef>
              <a:spcAft>
                <a:spcPts val="0"/>
              </a:spcAft>
              <a:buNone/>
            </a:pPr>
            <a:r>
              <a:t/>
            </a:r>
            <a:endParaRPr sz="1200">
              <a:latin typeface="Roboto"/>
              <a:ea typeface="Roboto"/>
              <a:cs typeface="Roboto"/>
              <a:sym typeface="Roboto"/>
            </a:endParaRPr>
          </a:p>
          <a:p>
            <a:pPr indent="0" lvl="0" marL="0" rtl="0" algn="l">
              <a:lnSpc>
                <a:spcPct val="115000"/>
              </a:lnSpc>
              <a:spcBef>
                <a:spcPts val="0"/>
              </a:spcBef>
              <a:spcAft>
                <a:spcPts val="0"/>
              </a:spcAft>
              <a:buNone/>
            </a:pPr>
            <a:r>
              <a:t/>
            </a:r>
            <a:endParaRPr sz="1200">
              <a:latin typeface="Roboto"/>
              <a:ea typeface="Roboto"/>
              <a:cs typeface="Roboto"/>
              <a:sym typeface="Roboto"/>
            </a:endParaRPr>
          </a:p>
          <a:p>
            <a:pPr indent="0" lvl="0" marL="0" rtl="0" algn="l">
              <a:lnSpc>
                <a:spcPct val="115000"/>
              </a:lnSpc>
              <a:spcBef>
                <a:spcPts val="0"/>
              </a:spcBef>
              <a:spcAft>
                <a:spcPts val="0"/>
              </a:spcAft>
              <a:buNone/>
            </a:pPr>
            <a:r>
              <a:t/>
            </a:r>
            <a:endParaRPr sz="1200">
              <a:latin typeface="Roboto"/>
              <a:ea typeface="Roboto"/>
              <a:cs typeface="Roboto"/>
              <a:sym typeface="Roboto"/>
            </a:endParaRPr>
          </a:p>
        </p:txBody>
      </p:sp>
      <p:grpSp>
        <p:nvGrpSpPr>
          <p:cNvPr id="1146" name="Google Shape;1146;p65"/>
          <p:cNvGrpSpPr/>
          <p:nvPr/>
        </p:nvGrpSpPr>
        <p:grpSpPr>
          <a:xfrm>
            <a:off x="6134081" y="888653"/>
            <a:ext cx="533372" cy="533480"/>
            <a:chOff x="457200" y="1378813"/>
            <a:chExt cx="695400" cy="695450"/>
          </a:xfrm>
        </p:grpSpPr>
        <p:sp>
          <p:nvSpPr>
            <p:cNvPr id="1147" name="Google Shape;1147;p65"/>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03</a:t>
              </a:r>
              <a:endParaRPr sz="2100">
                <a:solidFill>
                  <a:srgbClr val="FFFFFF"/>
                </a:solidFill>
                <a:latin typeface="Roboto Light"/>
                <a:ea typeface="Roboto Light"/>
                <a:cs typeface="Roboto Light"/>
                <a:sym typeface="Roboto Light"/>
              </a:endParaRPr>
            </a:p>
          </p:txBody>
        </p:sp>
        <p:sp>
          <p:nvSpPr>
            <p:cNvPr id="1148" name="Google Shape;1148;p65"/>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49" name="Google Shape;1149;p65"/>
          <p:cNvSpPr/>
          <p:nvPr/>
        </p:nvSpPr>
        <p:spPr>
          <a:xfrm flipH="1">
            <a:off x="6401175" y="1481325"/>
            <a:ext cx="2428500" cy="32523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65"/>
          <p:cNvSpPr txBox="1"/>
          <p:nvPr/>
        </p:nvSpPr>
        <p:spPr>
          <a:xfrm>
            <a:off x="6401175" y="1481374"/>
            <a:ext cx="2371500" cy="32523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None/>
            </a:pPr>
            <a:r>
              <a:rPr b="1" lang="en" sz="1200">
                <a:latin typeface="Roboto"/>
                <a:ea typeface="Roboto"/>
                <a:cs typeface="Roboto"/>
                <a:sym typeface="Roboto"/>
              </a:rPr>
              <a:t>Please see next slide for screenshots</a:t>
            </a:r>
            <a:endParaRPr b="1" sz="1200">
              <a:latin typeface="Roboto"/>
              <a:ea typeface="Roboto"/>
              <a:cs typeface="Roboto"/>
              <a:sym typeface="Robo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4" name="Shape 1154"/>
        <p:cNvGrpSpPr/>
        <p:nvPr/>
      </p:nvGrpSpPr>
      <p:grpSpPr>
        <a:xfrm>
          <a:off x="0" y="0"/>
          <a:ext cx="0" cy="0"/>
          <a:chOff x="0" y="0"/>
          <a:chExt cx="0" cy="0"/>
        </a:xfrm>
      </p:grpSpPr>
      <p:sp>
        <p:nvSpPr>
          <p:cNvPr id="1155" name="Google Shape;1155;p6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Web Server: Hash discovery</a:t>
            </a:r>
            <a:endParaRPr/>
          </a:p>
        </p:txBody>
      </p:sp>
      <p:sp>
        <p:nvSpPr>
          <p:cNvPr id="1156" name="Google Shape;1156;p66"/>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1157" name="Google Shape;1157;p66"/>
          <p:cNvPicPr preferRelativeResize="0"/>
          <p:nvPr/>
        </p:nvPicPr>
        <p:blipFill>
          <a:blip r:embed="rId3">
            <a:alphaModFix/>
          </a:blip>
          <a:stretch>
            <a:fillRect/>
          </a:stretch>
        </p:blipFill>
        <p:spPr>
          <a:xfrm>
            <a:off x="152400" y="686100"/>
            <a:ext cx="8839200" cy="369499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1" name="Shape 1161"/>
        <p:cNvGrpSpPr/>
        <p:nvPr/>
      </p:nvGrpSpPr>
      <p:grpSpPr>
        <a:xfrm>
          <a:off x="0" y="0"/>
          <a:ext cx="0" cy="0"/>
          <a:chOff x="0" y="0"/>
          <a:chExt cx="0" cy="0"/>
        </a:xfrm>
      </p:grpSpPr>
      <p:sp>
        <p:nvSpPr>
          <p:cNvPr id="1162" name="Google Shape;1162;p6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b="1" lang="en">
                <a:latin typeface="Roboto"/>
                <a:ea typeface="Roboto"/>
                <a:cs typeface="Roboto"/>
                <a:sym typeface="Roboto"/>
              </a:rPr>
              <a:t>Crack Station: Hashcracking</a:t>
            </a:r>
            <a:endParaRPr b="1">
              <a:latin typeface="Roboto"/>
              <a:ea typeface="Roboto"/>
              <a:cs typeface="Roboto"/>
              <a:sym typeface="Roboto"/>
            </a:endParaRPr>
          </a:p>
        </p:txBody>
      </p:sp>
      <p:sp>
        <p:nvSpPr>
          <p:cNvPr id="1163" name="Google Shape;1163;p67"/>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164" name="Google Shape;1164;p67"/>
          <p:cNvSpPr txBox="1"/>
          <p:nvPr>
            <p:ph idx="3" type="body"/>
          </p:nvPr>
        </p:nvSpPr>
        <p:spPr>
          <a:xfrm>
            <a:off x="175" y="4410400"/>
            <a:ext cx="9144000" cy="455400"/>
          </a:xfrm>
          <a:prstGeom prst="rect">
            <a:avLst/>
          </a:prstGeom>
        </p:spPr>
        <p:txBody>
          <a:bodyPr anchorCtr="0" anchor="t" bIns="914400" lIns="457200" spcFirstLastPara="1" rIns="457200" wrap="square" tIns="0">
            <a:noAutofit/>
          </a:bodyPr>
          <a:lstStyle/>
          <a:p>
            <a:pPr indent="0" lvl="0" marL="0" rtl="0" algn="l">
              <a:spcBef>
                <a:spcPts val="0"/>
              </a:spcBef>
              <a:spcAft>
                <a:spcPts val="800"/>
              </a:spcAft>
              <a:buNone/>
            </a:pPr>
            <a:r>
              <a:rPr b="1" lang="en"/>
              <a:t>The red-team were able to decipher the hash that was available on the web server. This should not be internet facing.</a:t>
            </a:r>
            <a:endParaRPr b="1"/>
          </a:p>
        </p:txBody>
      </p:sp>
      <p:pic>
        <p:nvPicPr>
          <p:cNvPr id="1165" name="Google Shape;1165;p67"/>
          <p:cNvPicPr preferRelativeResize="0"/>
          <p:nvPr/>
        </p:nvPicPr>
        <p:blipFill>
          <a:blip r:embed="rId3">
            <a:alphaModFix/>
          </a:blip>
          <a:stretch>
            <a:fillRect/>
          </a:stretch>
        </p:blipFill>
        <p:spPr>
          <a:xfrm>
            <a:off x="1106625" y="2521225"/>
            <a:ext cx="5734050" cy="1838325"/>
          </a:xfrm>
          <a:prstGeom prst="rect">
            <a:avLst/>
          </a:prstGeom>
          <a:noFill/>
          <a:ln>
            <a:noFill/>
          </a:ln>
        </p:spPr>
      </p:pic>
      <p:pic>
        <p:nvPicPr>
          <p:cNvPr id="1166" name="Google Shape;1166;p67"/>
          <p:cNvPicPr preferRelativeResize="0"/>
          <p:nvPr/>
        </p:nvPicPr>
        <p:blipFill>
          <a:blip r:embed="rId4">
            <a:alphaModFix/>
          </a:blip>
          <a:stretch>
            <a:fillRect/>
          </a:stretch>
        </p:blipFill>
        <p:spPr>
          <a:xfrm>
            <a:off x="1106625" y="698200"/>
            <a:ext cx="5734050" cy="18383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0" name="Shape 1170"/>
        <p:cNvGrpSpPr/>
        <p:nvPr/>
      </p:nvGrpSpPr>
      <p:grpSpPr>
        <a:xfrm>
          <a:off x="0" y="0"/>
          <a:ext cx="0" cy="0"/>
          <a:chOff x="0" y="0"/>
          <a:chExt cx="0" cy="0"/>
        </a:xfrm>
      </p:grpSpPr>
      <p:sp>
        <p:nvSpPr>
          <p:cNvPr id="1171" name="Google Shape;1171;p6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Exploitation: Poor security restrictions and controls</a:t>
            </a:r>
            <a:endParaRPr/>
          </a:p>
        </p:txBody>
      </p:sp>
      <p:sp>
        <p:nvSpPr>
          <p:cNvPr id="1172" name="Google Shape;1172;p68"/>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173" name="Google Shape;1173;p68"/>
          <p:cNvSpPr/>
          <p:nvPr/>
        </p:nvSpPr>
        <p:spPr>
          <a:xfrm flipH="1">
            <a:off x="724275" y="1480575"/>
            <a:ext cx="2428500" cy="31542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68"/>
          <p:cNvSpPr txBox="1"/>
          <p:nvPr/>
        </p:nvSpPr>
        <p:spPr>
          <a:xfrm>
            <a:off x="724275" y="1480624"/>
            <a:ext cx="2371500" cy="31542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None/>
            </a:pPr>
            <a:r>
              <a:rPr b="1" lang="en" sz="1200">
                <a:latin typeface="Roboto"/>
                <a:ea typeface="Roboto"/>
                <a:cs typeface="Roboto"/>
                <a:sym typeface="Roboto"/>
              </a:rPr>
              <a:t>Tools &amp; Processes</a:t>
            </a:r>
            <a:br>
              <a:rPr b="1" lang="en" sz="1200">
                <a:latin typeface="Roboto"/>
                <a:ea typeface="Roboto"/>
                <a:cs typeface="Roboto"/>
                <a:sym typeface="Roboto"/>
              </a:rPr>
            </a:br>
            <a:endParaRPr b="1" sz="1200">
              <a:latin typeface="Roboto"/>
              <a:ea typeface="Roboto"/>
              <a:cs typeface="Roboto"/>
              <a:sym typeface="Roboto"/>
            </a:endParaRPr>
          </a:p>
          <a:p>
            <a:pPr indent="0" lvl="0" marL="0" rtl="0" algn="l">
              <a:lnSpc>
                <a:spcPct val="115000"/>
              </a:lnSpc>
              <a:spcBef>
                <a:spcPts val="0"/>
              </a:spcBef>
              <a:spcAft>
                <a:spcPts val="0"/>
              </a:spcAft>
              <a:buNone/>
            </a:pPr>
            <a:r>
              <a:rPr lang="en" sz="1200">
                <a:latin typeface="Roboto"/>
                <a:ea typeface="Roboto"/>
                <a:cs typeface="Roboto"/>
                <a:sym typeface="Roboto"/>
              </a:rPr>
              <a:t>The red-team used </a:t>
            </a:r>
            <a:r>
              <a:rPr b="1" lang="en" sz="1200">
                <a:latin typeface="Roboto"/>
                <a:ea typeface="Roboto"/>
                <a:cs typeface="Roboto"/>
                <a:sym typeface="Roboto"/>
              </a:rPr>
              <a:t>metasploit </a:t>
            </a:r>
            <a:r>
              <a:rPr lang="en" sz="1200">
                <a:latin typeface="Roboto"/>
                <a:ea typeface="Roboto"/>
                <a:cs typeface="Roboto"/>
                <a:sym typeface="Roboto"/>
              </a:rPr>
              <a:t>to initiate a reverse shell connection. A listener was configured on port 4444 so that  a reverse php shell could be executed from the webdav directory. There were no restrictions so the red-team was able to upload any file to the directory.</a:t>
            </a:r>
            <a:endParaRPr sz="1200">
              <a:latin typeface="Roboto"/>
              <a:ea typeface="Roboto"/>
              <a:cs typeface="Roboto"/>
              <a:sym typeface="Roboto"/>
            </a:endParaRPr>
          </a:p>
          <a:p>
            <a:pPr indent="0" lvl="0" marL="0" rtl="0" algn="l">
              <a:lnSpc>
                <a:spcPct val="115000"/>
              </a:lnSpc>
              <a:spcBef>
                <a:spcPts val="0"/>
              </a:spcBef>
              <a:spcAft>
                <a:spcPts val="0"/>
              </a:spcAft>
              <a:buNone/>
            </a:pPr>
            <a:r>
              <a:t/>
            </a:r>
            <a:endParaRPr sz="1200">
              <a:latin typeface="Roboto"/>
              <a:ea typeface="Roboto"/>
              <a:cs typeface="Roboto"/>
              <a:sym typeface="Roboto"/>
            </a:endParaRPr>
          </a:p>
        </p:txBody>
      </p:sp>
      <p:grpSp>
        <p:nvGrpSpPr>
          <p:cNvPr id="1175" name="Google Shape;1175;p68"/>
          <p:cNvGrpSpPr/>
          <p:nvPr/>
        </p:nvGrpSpPr>
        <p:grpSpPr>
          <a:xfrm>
            <a:off x="457181" y="887903"/>
            <a:ext cx="533372" cy="533480"/>
            <a:chOff x="457200" y="1378813"/>
            <a:chExt cx="695400" cy="695450"/>
          </a:xfrm>
        </p:grpSpPr>
        <p:sp>
          <p:nvSpPr>
            <p:cNvPr id="1176" name="Google Shape;1176;p68"/>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01</a:t>
              </a:r>
              <a:endParaRPr sz="2100">
                <a:solidFill>
                  <a:srgbClr val="FFFFFF"/>
                </a:solidFill>
                <a:latin typeface="Roboto Light"/>
                <a:ea typeface="Roboto Light"/>
                <a:cs typeface="Roboto Light"/>
                <a:sym typeface="Roboto Light"/>
              </a:endParaRPr>
            </a:p>
          </p:txBody>
        </p:sp>
        <p:sp>
          <p:nvSpPr>
            <p:cNvPr id="1177" name="Google Shape;1177;p68"/>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8" name="Google Shape;1178;p68"/>
          <p:cNvGrpSpPr/>
          <p:nvPr/>
        </p:nvGrpSpPr>
        <p:grpSpPr>
          <a:xfrm>
            <a:off x="3228956" y="887903"/>
            <a:ext cx="533372" cy="533480"/>
            <a:chOff x="457200" y="1378813"/>
            <a:chExt cx="695400" cy="695450"/>
          </a:xfrm>
        </p:grpSpPr>
        <p:sp>
          <p:nvSpPr>
            <p:cNvPr id="1179" name="Google Shape;1179;p68"/>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1180" name="Google Shape;1180;p68"/>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81" name="Google Shape;1181;p68"/>
          <p:cNvSpPr/>
          <p:nvPr/>
        </p:nvSpPr>
        <p:spPr>
          <a:xfrm flipH="1">
            <a:off x="3496050" y="1480575"/>
            <a:ext cx="2428500" cy="31542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68"/>
          <p:cNvSpPr txBox="1"/>
          <p:nvPr/>
        </p:nvSpPr>
        <p:spPr>
          <a:xfrm>
            <a:off x="3496050" y="1480625"/>
            <a:ext cx="2428500" cy="31542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None/>
            </a:pPr>
            <a:r>
              <a:rPr b="1" lang="en" sz="1200">
                <a:latin typeface="Roboto"/>
                <a:ea typeface="Roboto"/>
                <a:cs typeface="Roboto"/>
                <a:sym typeface="Roboto"/>
              </a:rPr>
              <a:t>Achievements</a:t>
            </a:r>
            <a:br>
              <a:rPr b="1" lang="en" sz="1200">
                <a:latin typeface="Roboto"/>
                <a:ea typeface="Roboto"/>
                <a:cs typeface="Roboto"/>
                <a:sym typeface="Roboto"/>
              </a:rPr>
            </a:br>
            <a:endParaRPr b="1" sz="1200">
              <a:latin typeface="Roboto"/>
              <a:ea typeface="Roboto"/>
              <a:cs typeface="Roboto"/>
              <a:sym typeface="Roboto"/>
            </a:endParaRPr>
          </a:p>
          <a:p>
            <a:pPr indent="0" lvl="0" marL="0" rtl="0" algn="l">
              <a:lnSpc>
                <a:spcPct val="115000"/>
              </a:lnSpc>
              <a:spcBef>
                <a:spcPts val="0"/>
              </a:spcBef>
              <a:spcAft>
                <a:spcPts val="0"/>
              </a:spcAft>
              <a:buNone/>
            </a:pPr>
            <a:r>
              <a:rPr lang="en" sz="1200">
                <a:latin typeface="Roboto"/>
                <a:ea typeface="Roboto"/>
                <a:cs typeface="Roboto"/>
                <a:sym typeface="Roboto"/>
              </a:rPr>
              <a:t>The red-team was able to gain root access to the capstone machine and used a series of commands to discover the hidden flag.</a:t>
            </a:r>
            <a:endParaRPr sz="1200">
              <a:latin typeface="Roboto"/>
              <a:ea typeface="Roboto"/>
              <a:cs typeface="Roboto"/>
              <a:sym typeface="Roboto"/>
            </a:endParaRPr>
          </a:p>
        </p:txBody>
      </p:sp>
      <p:grpSp>
        <p:nvGrpSpPr>
          <p:cNvPr id="1183" name="Google Shape;1183;p68"/>
          <p:cNvGrpSpPr/>
          <p:nvPr/>
        </p:nvGrpSpPr>
        <p:grpSpPr>
          <a:xfrm>
            <a:off x="6134081" y="888653"/>
            <a:ext cx="533372" cy="533480"/>
            <a:chOff x="457200" y="1378813"/>
            <a:chExt cx="695400" cy="695450"/>
          </a:xfrm>
        </p:grpSpPr>
        <p:sp>
          <p:nvSpPr>
            <p:cNvPr id="1184" name="Google Shape;1184;p68"/>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03</a:t>
              </a:r>
              <a:endParaRPr sz="2100">
                <a:solidFill>
                  <a:srgbClr val="FFFFFF"/>
                </a:solidFill>
                <a:latin typeface="Roboto Light"/>
                <a:ea typeface="Roboto Light"/>
                <a:cs typeface="Roboto Light"/>
                <a:sym typeface="Roboto Light"/>
              </a:endParaRPr>
            </a:p>
          </p:txBody>
        </p:sp>
        <p:sp>
          <p:nvSpPr>
            <p:cNvPr id="1185" name="Google Shape;1185;p68"/>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86" name="Google Shape;1186;p68"/>
          <p:cNvSpPr/>
          <p:nvPr/>
        </p:nvSpPr>
        <p:spPr>
          <a:xfrm flipH="1">
            <a:off x="6401175" y="1481325"/>
            <a:ext cx="2428500" cy="32523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68"/>
          <p:cNvSpPr txBox="1"/>
          <p:nvPr/>
        </p:nvSpPr>
        <p:spPr>
          <a:xfrm>
            <a:off x="6401175" y="1481374"/>
            <a:ext cx="2371500" cy="32523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Clr>
                <a:schemeClr val="dk1"/>
              </a:buClr>
              <a:buSzPts val="1100"/>
              <a:buFont typeface="Arial"/>
              <a:buNone/>
            </a:pPr>
            <a:r>
              <a:rPr b="1" lang="en" sz="1200">
                <a:solidFill>
                  <a:schemeClr val="dk1"/>
                </a:solidFill>
                <a:latin typeface="Roboto"/>
                <a:ea typeface="Roboto"/>
                <a:cs typeface="Roboto"/>
                <a:sym typeface="Roboto"/>
              </a:rPr>
              <a:t>Please see next slide for screenshots</a:t>
            </a:r>
            <a:endParaRPr sz="1200">
              <a:latin typeface="Roboto"/>
              <a:ea typeface="Roboto"/>
              <a:cs typeface="Roboto"/>
              <a:sym typeface="Robo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1" name="Shape 1191"/>
        <p:cNvGrpSpPr/>
        <p:nvPr/>
      </p:nvGrpSpPr>
      <p:grpSpPr>
        <a:xfrm>
          <a:off x="0" y="0"/>
          <a:ext cx="0" cy="0"/>
          <a:chOff x="0" y="0"/>
          <a:chExt cx="0" cy="0"/>
        </a:xfrm>
      </p:grpSpPr>
      <p:sp>
        <p:nvSpPr>
          <p:cNvPr id="1192" name="Google Shape;1192;p6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Metasploit</a:t>
            </a:r>
            <a:r>
              <a:rPr lang="en"/>
              <a:t>: Msfvenom and reverse shell</a:t>
            </a:r>
            <a:endParaRPr/>
          </a:p>
        </p:txBody>
      </p:sp>
      <p:sp>
        <p:nvSpPr>
          <p:cNvPr id="1193" name="Google Shape;1193;p69"/>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1194" name="Google Shape;1194;p69"/>
          <p:cNvPicPr preferRelativeResize="0"/>
          <p:nvPr/>
        </p:nvPicPr>
        <p:blipFill>
          <a:blip r:embed="rId3">
            <a:alphaModFix/>
          </a:blip>
          <a:stretch>
            <a:fillRect/>
          </a:stretch>
        </p:blipFill>
        <p:spPr>
          <a:xfrm>
            <a:off x="3312175" y="831025"/>
            <a:ext cx="5734050" cy="3788300"/>
          </a:xfrm>
          <a:prstGeom prst="rect">
            <a:avLst/>
          </a:prstGeom>
          <a:noFill/>
          <a:ln>
            <a:noFill/>
          </a:ln>
        </p:spPr>
      </p:pic>
      <p:pic>
        <p:nvPicPr>
          <p:cNvPr id="1195" name="Google Shape;1195;p69"/>
          <p:cNvPicPr preferRelativeResize="0"/>
          <p:nvPr/>
        </p:nvPicPr>
        <p:blipFill>
          <a:blip r:embed="rId4">
            <a:alphaModFix/>
          </a:blip>
          <a:stretch>
            <a:fillRect/>
          </a:stretch>
        </p:blipFill>
        <p:spPr>
          <a:xfrm>
            <a:off x="152400" y="831025"/>
            <a:ext cx="3007374" cy="2081134"/>
          </a:xfrm>
          <a:prstGeom prst="rect">
            <a:avLst/>
          </a:prstGeom>
          <a:noFill/>
          <a:ln>
            <a:noFill/>
          </a:ln>
        </p:spPr>
      </p:pic>
      <p:sp>
        <p:nvSpPr>
          <p:cNvPr id="1196" name="Google Shape;1196;p69"/>
          <p:cNvSpPr txBox="1"/>
          <p:nvPr/>
        </p:nvSpPr>
        <p:spPr>
          <a:xfrm>
            <a:off x="152400" y="3098175"/>
            <a:ext cx="3007500" cy="15210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None/>
            </a:pPr>
            <a:r>
              <a:rPr b="1" lang="en" sz="1200">
                <a:solidFill>
                  <a:schemeClr val="dk1"/>
                </a:solidFill>
                <a:latin typeface="Roboto"/>
                <a:ea typeface="Roboto"/>
                <a:cs typeface="Roboto"/>
                <a:sym typeface="Roboto"/>
              </a:rPr>
              <a:t>The red-team executed the php script from the web interface and was able to achieve the reverse shell connection.</a:t>
            </a:r>
            <a:endParaRPr b="1" sz="1200">
              <a:solidFill>
                <a:schemeClr val="dk1"/>
              </a:solidFill>
              <a:latin typeface="Roboto"/>
              <a:ea typeface="Roboto"/>
              <a:cs typeface="Roboto"/>
              <a:sym typeface="Robo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0" name="Shape 1200"/>
        <p:cNvGrpSpPr/>
        <p:nvPr/>
      </p:nvGrpSpPr>
      <p:grpSpPr>
        <a:xfrm>
          <a:off x="0" y="0"/>
          <a:ext cx="0" cy="0"/>
          <a:chOff x="0" y="0"/>
          <a:chExt cx="0" cy="0"/>
        </a:xfrm>
      </p:grpSpPr>
      <p:sp>
        <p:nvSpPr>
          <p:cNvPr id="1201" name="Google Shape;1201;p7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Metasploit: Finding the Flag</a:t>
            </a:r>
            <a:endParaRPr/>
          </a:p>
        </p:txBody>
      </p:sp>
      <p:sp>
        <p:nvSpPr>
          <p:cNvPr id="1202" name="Google Shape;1202;p70"/>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03" name="Google Shape;1203;p70"/>
          <p:cNvSpPr txBox="1"/>
          <p:nvPr/>
        </p:nvSpPr>
        <p:spPr>
          <a:xfrm>
            <a:off x="5774875" y="865900"/>
            <a:ext cx="3007500" cy="32046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None/>
            </a:pPr>
            <a:r>
              <a:rPr lang="en" sz="1200">
                <a:solidFill>
                  <a:schemeClr val="dk1"/>
                </a:solidFill>
                <a:latin typeface="Roboto"/>
                <a:ea typeface="Roboto"/>
                <a:cs typeface="Roboto"/>
                <a:sym typeface="Roboto"/>
              </a:rPr>
              <a:t>The red-team gained root access to find the flag almost instantly.</a:t>
            </a:r>
            <a:endParaRPr sz="1200">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t/>
            </a:r>
            <a:endParaRPr sz="1200">
              <a:solidFill>
                <a:schemeClr val="dk1"/>
              </a:solidFill>
              <a:latin typeface="Roboto"/>
              <a:ea typeface="Roboto"/>
              <a:cs typeface="Roboto"/>
              <a:sym typeface="Roboto"/>
            </a:endParaRPr>
          </a:p>
          <a:p>
            <a:pPr indent="-304800" lvl="0" marL="457200" rtl="0" algn="l">
              <a:lnSpc>
                <a:spcPct val="115000"/>
              </a:lnSpc>
              <a:spcBef>
                <a:spcPts val="0"/>
              </a:spcBef>
              <a:spcAft>
                <a:spcPts val="0"/>
              </a:spcAft>
              <a:buClr>
                <a:schemeClr val="dk1"/>
              </a:buClr>
              <a:buSzPts val="1200"/>
              <a:buFont typeface="Roboto"/>
              <a:buChar char="●"/>
            </a:pPr>
            <a:r>
              <a:rPr b="1" lang="en" sz="1200">
                <a:solidFill>
                  <a:schemeClr val="dk1"/>
                </a:solidFill>
                <a:latin typeface="Roboto"/>
                <a:ea typeface="Roboto"/>
                <a:cs typeface="Roboto"/>
                <a:sym typeface="Roboto"/>
              </a:rPr>
              <a:t>L</a:t>
            </a:r>
            <a:r>
              <a:rPr b="1" lang="en" sz="1200">
                <a:solidFill>
                  <a:schemeClr val="dk1"/>
                </a:solidFill>
                <a:latin typeface="Roboto"/>
                <a:ea typeface="Roboto"/>
                <a:cs typeface="Roboto"/>
                <a:sym typeface="Roboto"/>
              </a:rPr>
              <a:t>s </a:t>
            </a:r>
            <a:r>
              <a:rPr lang="en" sz="1200">
                <a:solidFill>
                  <a:schemeClr val="dk1"/>
                </a:solidFill>
                <a:latin typeface="Roboto"/>
                <a:ea typeface="Roboto"/>
                <a:cs typeface="Roboto"/>
                <a:sym typeface="Roboto"/>
              </a:rPr>
              <a:t>: List contents of directory</a:t>
            </a:r>
            <a:endParaRPr sz="1200">
              <a:solidFill>
                <a:schemeClr val="dk1"/>
              </a:solidFill>
              <a:latin typeface="Roboto"/>
              <a:ea typeface="Roboto"/>
              <a:cs typeface="Roboto"/>
              <a:sym typeface="Roboto"/>
            </a:endParaRPr>
          </a:p>
          <a:p>
            <a:pPr indent="-304800" lvl="0" marL="457200" rtl="0" algn="l">
              <a:lnSpc>
                <a:spcPct val="115000"/>
              </a:lnSpc>
              <a:spcBef>
                <a:spcPts val="0"/>
              </a:spcBef>
              <a:spcAft>
                <a:spcPts val="0"/>
              </a:spcAft>
              <a:buClr>
                <a:schemeClr val="dk1"/>
              </a:buClr>
              <a:buSzPts val="1200"/>
              <a:buFont typeface="Roboto"/>
              <a:buChar char="●"/>
            </a:pPr>
            <a:r>
              <a:rPr b="1" lang="en" sz="1200">
                <a:solidFill>
                  <a:schemeClr val="dk1"/>
                </a:solidFill>
                <a:latin typeface="Roboto"/>
                <a:ea typeface="Roboto"/>
                <a:cs typeface="Roboto"/>
                <a:sym typeface="Roboto"/>
              </a:rPr>
              <a:t>Cat </a:t>
            </a:r>
            <a:r>
              <a:rPr lang="en" sz="1200">
                <a:solidFill>
                  <a:schemeClr val="dk1"/>
                </a:solidFill>
                <a:latin typeface="Roboto"/>
                <a:ea typeface="Roboto"/>
                <a:cs typeface="Roboto"/>
                <a:sym typeface="Roboto"/>
              </a:rPr>
              <a:t>: Reads the contents of a file</a:t>
            </a:r>
            <a:endParaRPr sz="1200">
              <a:solidFill>
                <a:schemeClr val="dk1"/>
              </a:solidFill>
              <a:latin typeface="Roboto"/>
              <a:ea typeface="Roboto"/>
              <a:cs typeface="Roboto"/>
              <a:sym typeface="Roboto"/>
            </a:endParaRPr>
          </a:p>
          <a:p>
            <a:pPr indent="-304800" lvl="0" marL="457200" rtl="0" algn="l">
              <a:lnSpc>
                <a:spcPct val="115000"/>
              </a:lnSpc>
              <a:spcBef>
                <a:spcPts val="0"/>
              </a:spcBef>
              <a:spcAft>
                <a:spcPts val="0"/>
              </a:spcAft>
              <a:buClr>
                <a:schemeClr val="dk1"/>
              </a:buClr>
              <a:buSzPts val="1200"/>
              <a:buFont typeface="Roboto"/>
              <a:buChar char="●"/>
            </a:pPr>
            <a:r>
              <a:rPr b="1" lang="en" sz="1200">
                <a:solidFill>
                  <a:schemeClr val="dk1"/>
                </a:solidFill>
                <a:latin typeface="Roboto"/>
                <a:ea typeface="Roboto"/>
                <a:cs typeface="Roboto"/>
                <a:sym typeface="Roboto"/>
              </a:rPr>
              <a:t>Pwd : </a:t>
            </a:r>
            <a:r>
              <a:rPr lang="en" sz="1200">
                <a:solidFill>
                  <a:schemeClr val="dk1"/>
                </a:solidFill>
                <a:latin typeface="Roboto"/>
                <a:ea typeface="Roboto"/>
                <a:cs typeface="Roboto"/>
                <a:sym typeface="Roboto"/>
              </a:rPr>
              <a:t>Displays the current directory</a:t>
            </a:r>
            <a:endParaRPr sz="1200">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t/>
            </a:r>
            <a:endParaRPr sz="1200">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rPr b="1" lang="en" sz="1200">
                <a:solidFill>
                  <a:schemeClr val="dk1"/>
                </a:solidFill>
                <a:latin typeface="Roboto"/>
                <a:ea typeface="Roboto"/>
                <a:cs typeface="Roboto"/>
                <a:sym typeface="Roboto"/>
              </a:rPr>
              <a:t>Note</a:t>
            </a:r>
            <a:r>
              <a:rPr lang="en" sz="1200">
                <a:solidFill>
                  <a:schemeClr val="dk1"/>
                </a:solidFill>
                <a:latin typeface="Roboto"/>
                <a:ea typeface="Roboto"/>
                <a:cs typeface="Roboto"/>
                <a:sym typeface="Roboto"/>
              </a:rPr>
              <a:t>: The bottom section  indicates a file path of “/”, which proves the red-teams success in to breaking in to webdav.</a:t>
            </a:r>
            <a:endParaRPr sz="1200">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t/>
            </a:r>
            <a:endParaRPr sz="1200">
              <a:solidFill>
                <a:schemeClr val="dk1"/>
              </a:solidFill>
              <a:latin typeface="Roboto"/>
              <a:ea typeface="Roboto"/>
              <a:cs typeface="Roboto"/>
              <a:sym typeface="Roboto"/>
            </a:endParaRPr>
          </a:p>
        </p:txBody>
      </p:sp>
      <p:pic>
        <p:nvPicPr>
          <p:cNvPr id="1204" name="Google Shape;1204;p70"/>
          <p:cNvPicPr preferRelativeResize="0"/>
          <p:nvPr/>
        </p:nvPicPr>
        <p:blipFill>
          <a:blip r:embed="rId3">
            <a:alphaModFix/>
          </a:blip>
          <a:stretch>
            <a:fillRect/>
          </a:stretch>
        </p:blipFill>
        <p:spPr>
          <a:xfrm>
            <a:off x="232475" y="659388"/>
            <a:ext cx="5175150" cy="4152612"/>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8" name="Shape 1208"/>
        <p:cNvGrpSpPr/>
        <p:nvPr/>
      </p:nvGrpSpPr>
      <p:grpSpPr>
        <a:xfrm>
          <a:off x="0" y="0"/>
          <a:ext cx="0" cy="0"/>
          <a:chOff x="0" y="0"/>
          <a:chExt cx="0" cy="0"/>
        </a:xfrm>
      </p:grpSpPr>
      <p:pic>
        <p:nvPicPr>
          <p:cNvPr id="1209" name="Google Shape;1209;p71"/>
          <p:cNvPicPr preferRelativeResize="0"/>
          <p:nvPr/>
        </p:nvPicPr>
        <p:blipFill rotWithShape="1">
          <a:blip r:embed="rId3">
            <a:alphaModFix/>
          </a:blip>
          <a:srcRect b="0" l="0" r="0" t="0"/>
          <a:stretch/>
        </p:blipFill>
        <p:spPr>
          <a:xfrm>
            <a:off x="274322" y="289900"/>
            <a:ext cx="8595295" cy="4593614"/>
          </a:xfrm>
          <a:prstGeom prst="rect">
            <a:avLst/>
          </a:prstGeom>
          <a:noFill/>
          <a:ln>
            <a:noFill/>
          </a:ln>
        </p:spPr>
      </p:pic>
      <p:sp>
        <p:nvSpPr>
          <p:cNvPr id="1210" name="Google Shape;1210;p71"/>
          <p:cNvSpPr txBox="1"/>
          <p:nvPr>
            <p:ph type="title"/>
          </p:nvPr>
        </p:nvSpPr>
        <p:spPr>
          <a:xfrm>
            <a:off x="274325" y="1687275"/>
            <a:ext cx="8595300" cy="88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t>Blue Team</a:t>
            </a:r>
            <a:endParaRPr b="1"/>
          </a:p>
          <a:p>
            <a:pPr indent="0" lvl="0" marL="0" rtl="0" algn="ctr">
              <a:spcBef>
                <a:spcPts val="0"/>
              </a:spcBef>
              <a:spcAft>
                <a:spcPts val="0"/>
              </a:spcAft>
              <a:buNone/>
            </a:pPr>
            <a:r>
              <a:rPr lang="en" sz="3400">
                <a:latin typeface="Roboto Light"/>
                <a:ea typeface="Roboto Light"/>
                <a:cs typeface="Roboto Light"/>
                <a:sym typeface="Roboto Light"/>
              </a:rPr>
              <a:t>Log Analysis and </a:t>
            </a:r>
            <a:br>
              <a:rPr lang="en" sz="3400">
                <a:latin typeface="Roboto Light"/>
                <a:ea typeface="Roboto Light"/>
                <a:cs typeface="Roboto Light"/>
                <a:sym typeface="Roboto Light"/>
              </a:rPr>
            </a:br>
            <a:r>
              <a:rPr lang="en" sz="3400">
                <a:latin typeface="Roboto Light"/>
                <a:ea typeface="Roboto Light"/>
                <a:cs typeface="Roboto Light"/>
                <a:sym typeface="Roboto Light"/>
              </a:rPr>
              <a:t>Attack Characterization</a:t>
            </a:r>
            <a:endParaRPr sz="3400">
              <a:latin typeface="Roboto Light"/>
              <a:ea typeface="Roboto Light"/>
              <a:cs typeface="Roboto Light"/>
              <a:sym typeface="Roboto Light"/>
            </a:endParaRPr>
          </a:p>
        </p:txBody>
      </p:sp>
      <p:sp>
        <p:nvSpPr>
          <p:cNvPr id="1211" name="Google Shape;1211;p71"/>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5" name="Shape 1215"/>
        <p:cNvGrpSpPr/>
        <p:nvPr/>
      </p:nvGrpSpPr>
      <p:grpSpPr>
        <a:xfrm>
          <a:off x="0" y="0"/>
          <a:ext cx="0" cy="0"/>
          <a:chOff x="0" y="0"/>
          <a:chExt cx="0" cy="0"/>
        </a:xfrm>
      </p:grpSpPr>
      <p:sp>
        <p:nvSpPr>
          <p:cNvPr id="1216" name="Google Shape;1216;p7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Analysis: Identifying the Port Scan</a:t>
            </a:r>
            <a:endParaRPr/>
          </a:p>
        </p:txBody>
      </p:sp>
      <p:sp>
        <p:nvSpPr>
          <p:cNvPr id="1217" name="Google Shape;1217;p72"/>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18" name="Google Shape;1218;p72"/>
          <p:cNvSpPr/>
          <p:nvPr/>
        </p:nvSpPr>
        <p:spPr>
          <a:xfrm>
            <a:off x="367350" y="745550"/>
            <a:ext cx="8409300" cy="2384100"/>
          </a:xfrm>
          <a:prstGeom prst="rect">
            <a:avLst/>
          </a:prstGeom>
          <a:solidFill>
            <a:srgbClr val="1D8BE6">
              <a:alpha val="1453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a:latin typeface="Roboto"/>
              <a:ea typeface="Roboto"/>
              <a:cs typeface="Roboto"/>
              <a:sym typeface="Roboto"/>
            </a:endParaRPr>
          </a:p>
        </p:txBody>
      </p:sp>
      <p:sp>
        <p:nvSpPr>
          <p:cNvPr id="1219" name="Google Shape;1219;p72"/>
          <p:cNvSpPr txBox="1"/>
          <p:nvPr>
            <p:ph idx="1" type="subTitle"/>
          </p:nvPr>
        </p:nvSpPr>
        <p:spPr>
          <a:xfrm>
            <a:off x="490075" y="3352800"/>
            <a:ext cx="7776900" cy="1564200"/>
          </a:xfrm>
          <a:prstGeom prst="rect">
            <a:avLst/>
          </a:prstGeom>
        </p:spPr>
        <p:txBody>
          <a:bodyPr anchorCtr="0" anchor="t" bIns="0" lIns="457200" spcFirstLastPara="1" rIns="457200" wrap="square" tIns="91425">
            <a:noAutofit/>
          </a:bodyPr>
          <a:lstStyle/>
          <a:p>
            <a:pPr indent="-167640" lvl="0" marL="320040" rtl="0" algn="l">
              <a:spcBef>
                <a:spcPts val="0"/>
              </a:spcBef>
              <a:spcAft>
                <a:spcPts val="0"/>
              </a:spcAft>
              <a:buSzPts val="1200"/>
              <a:buChar char="●"/>
            </a:pPr>
            <a:r>
              <a:rPr lang="en" sz="1200"/>
              <a:t>What time did the port scan occur? </a:t>
            </a:r>
            <a:r>
              <a:rPr b="1" lang="en" sz="1200"/>
              <a:t>10:30AM</a:t>
            </a:r>
            <a:endParaRPr b="1" sz="1200"/>
          </a:p>
          <a:p>
            <a:pPr indent="-167640" lvl="0" marL="320040" rtl="0" algn="l">
              <a:spcBef>
                <a:spcPts val="0"/>
              </a:spcBef>
              <a:spcAft>
                <a:spcPts val="0"/>
              </a:spcAft>
              <a:buSzPts val="1200"/>
              <a:buChar char="●"/>
            </a:pPr>
            <a:r>
              <a:rPr lang="en" sz="1200"/>
              <a:t>How many packets were sent, and from which IP?  </a:t>
            </a:r>
            <a:r>
              <a:rPr b="1" lang="en" sz="1200"/>
              <a:t>We can see that there were 24,366 unique flows detected. Additionally, there’s proof that the traffic was generated by 192.168.1.90 which was used by the red-team</a:t>
            </a:r>
            <a:endParaRPr b="1" sz="1200"/>
          </a:p>
          <a:p>
            <a:pPr indent="-167640" lvl="0" marL="320040" rtl="0" algn="l">
              <a:spcBef>
                <a:spcPts val="0"/>
              </a:spcBef>
              <a:spcAft>
                <a:spcPts val="0"/>
              </a:spcAft>
              <a:buSzPts val="1200"/>
              <a:buChar char="●"/>
            </a:pPr>
            <a:r>
              <a:rPr lang="en" sz="1200"/>
              <a:t>What indicates that this was a port scan? </a:t>
            </a:r>
            <a:r>
              <a:rPr b="1" lang="en" sz="1200"/>
              <a:t>The huge influx in the unique flows indicates that this was a portscan. A portscan will generate large amounts of network traffic with a consistent source IP and a wide range of destination ports. This is because the red-team used nmap to scan for all existing ports within the 192.168.0.1/24 network.</a:t>
            </a:r>
            <a:endParaRPr b="1" sz="1200"/>
          </a:p>
        </p:txBody>
      </p:sp>
      <p:pic>
        <p:nvPicPr>
          <p:cNvPr id="1220" name="Google Shape;1220;p72"/>
          <p:cNvPicPr preferRelativeResize="0"/>
          <p:nvPr/>
        </p:nvPicPr>
        <p:blipFill>
          <a:blip r:embed="rId3">
            <a:alphaModFix/>
          </a:blip>
          <a:stretch>
            <a:fillRect/>
          </a:stretch>
        </p:blipFill>
        <p:spPr>
          <a:xfrm>
            <a:off x="67300" y="745550"/>
            <a:ext cx="4201624" cy="2565850"/>
          </a:xfrm>
          <a:prstGeom prst="rect">
            <a:avLst/>
          </a:prstGeom>
          <a:noFill/>
          <a:ln>
            <a:noFill/>
          </a:ln>
        </p:spPr>
      </p:pic>
      <p:pic>
        <p:nvPicPr>
          <p:cNvPr id="1221" name="Google Shape;1221;p72"/>
          <p:cNvPicPr preferRelativeResize="0"/>
          <p:nvPr/>
        </p:nvPicPr>
        <p:blipFill>
          <a:blip r:embed="rId4">
            <a:alphaModFix/>
          </a:blip>
          <a:stretch>
            <a:fillRect/>
          </a:stretch>
        </p:blipFill>
        <p:spPr>
          <a:xfrm>
            <a:off x="4268925" y="704150"/>
            <a:ext cx="4784200" cy="26072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3" name="Shape 1023"/>
        <p:cNvGrpSpPr/>
        <p:nvPr/>
      </p:nvGrpSpPr>
      <p:grpSpPr>
        <a:xfrm>
          <a:off x="0" y="0"/>
          <a:ext cx="0" cy="0"/>
          <a:chOff x="0" y="0"/>
          <a:chExt cx="0" cy="0"/>
        </a:xfrm>
      </p:grpSpPr>
      <p:sp>
        <p:nvSpPr>
          <p:cNvPr id="1024" name="Google Shape;1024;p5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Table of Contents</a:t>
            </a:r>
            <a:endParaRPr>
              <a:solidFill>
                <a:schemeClr val="dk1"/>
              </a:solidFill>
            </a:endParaRPr>
          </a:p>
          <a:p>
            <a:pPr indent="0" lvl="0" marL="0" rtl="0" algn="l">
              <a:spcBef>
                <a:spcPts val="0"/>
              </a:spcBef>
              <a:spcAft>
                <a:spcPts val="0"/>
              </a:spcAft>
              <a:buNone/>
            </a:pPr>
            <a:r>
              <a:t/>
            </a:r>
            <a:endParaRPr/>
          </a:p>
        </p:txBody>
      </p:sp>
      <p:sp>
        <p:nvSpPr>
          <p:cNvPr id="1025" name="Google Shape;1025;p55"/>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solidFill>
                  <a:schemeClr val="dk1"/>
                </a:solidFill>
              </a:rPr>
              <a:t>This document contains the following sections:</a:t>
            </a:r>
            <a:endParaRPr/>
          </a:p>
        </p:txBody>
      </p:sp>
      <p:sp>
        <p:nvSpPr>
          <p:cNvPr id="1026" name="Google Shape;1026;p55"/>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027" name="Google Shape;1027;p55"/>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28" name="Google Shape;1028;p55"/>
          <p:cNvGrpSpPr/>
          <p:nvPr/>
        </p:nvGrpSpPr>
        <p:grpSpPr>
          <a:xfrm>
            <a:off x="457200" y="1378813"/>
            <a:ext cx="776889" cy="621300"/>
            <a:chOff x="457200" y="1378813"/>
            <a:chExt cx="776889" cy="621300"/>
          </a:xfrm>
        </p:grpSpPr>
        <p:sp>
          <p:nvSpPr>
            <p:cNvPr id="1029" name="Google Shape;1029;p55"/>
            <p:cNvSpPr/>
            <p:nvPr/>
          </p:nvSpPr>
          <p:spPr>
            <a:xfrm>
              <a:off x="457200" y="1378813"/>
              <a:ext cx="695400" cy="621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030" name="Google Shape;1030;p55"/>
            <p:cNvSpPr/>
            <p:nvPr/>
          </p:nvSpPr>
          <p:spPr>
            <a:xfrm rot="5400000">
              <a:off x="969614" y="1607625"/>
              <a:ext cx="34032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1" name="Google Shape;1031;p55"/>
          <p:cNvGrpSpPr/>
          <p:nvPr/>
        </p:nvGrpSpPr>
        <p:grpSpPr>
          <a:xfrm>
            <a:off x="457200" y="2228725"/>
            <a:ext cx="776889" cy="621300"/>
            <a:chOff x="457200" y="1378813"/>
            <a:chExt cx="776889" cy="621300"/>
          </a:xfrm>
        </p:grpSpPr>
        <p:sp>
          <p:nvSpPr>
            <p:cNvPr id="1032" name="Google Shape;1032;p55"/>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1033" name="Google Shape;1033;p55"/>
            <p:cNvSpPr/>
            <p:nvPr/>
          </p:nvSpPr>
          <p:spPr>
            <a:xfrm rot="5400000">
              <a:off x="969614" y="1607625"/>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4" name="Google Shape;1034;p55"/>
          <p:cNvGrpSpPr/>
          <p:nvPr/>
        </p:nvGrpSpPr>
        <p:grpSpPr>
          <a:xfrm>
            <a:off x="457200" y="3073850"/>
            <a:ext cx="776889" cy="621300"/>
            <a:chOff x="457200" y="1378813"/>
            <a:chExt cx="776889" cy="621300"/>
          </a:xfrm>
        </p:grpSpPr>
        <p:sp>
          <p:nvSpPr>
            <p:cNvPr id="1035" name="Google Shape;1035;p55"/>
            <p:cNvSpPr/>
            <p:nvPr/>
          </p:nvSpPr>
          <p:spPr>
            <a:xfrm>
              <a:off x="457200" y="1378813"/>
              <a:ext cx="695400" cy="621300"/>
            </a:xfrm>
            <a:prstGeom prst="roundRect">
              <a:avLst>
                <a:gd fmla="val 16667" name="adj"/>
              </a:avLst>
            </a:prstGeom>
            <a:solidFill>
              <a:srgbClr val="3D85C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036" name="Google Shape;1036;p55"/>
            <p:cNvSpPr/>
            <p:nvPr/>
          </p:nvSpPr>
          <p:spPr>
            <a:xfrm rot="5400000">
              <a:off x="969614" y="1607625"/>
              <a:ext cx="340325" cy="188625"/>
            </a:xfrm>
            <a:prstGeom prst="flowChartExtract">
              <a:avLst/>
            </a:prstGeom>
            <a:solidFill>
              <a:srgbClr val="3D85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7" name="Google Shape;1037;p55"/>
          <p:cNvGrpSpPr/>
          <p:nvPr/>
        </p:nvGrpSpPr>
        <p:grpSpPr>
          <a:xfrm>
            <a:off x="457200" y="3923750"/>
            <a:ext cx="776889" cy="621300"/>
            <a:chOff x="457200" y="1378813"/>
            <a:chExt cx="776889" cy="621300"/>
          </a:xfrm>
        </p:grpSpPr>
        <p:sp>
          <p:nvSpPr>
            <p:cNvPr id="1038" name="Google Shape;1038;p55"/>
            <p:cNvSpPr/>
            <p:nvPr/>
          </p:nvSpPr>
          <p:spPr>
            <a:xfrm>
              <a:off x="457200" y="1378813"/>
              <a:ext cx="695400" cy="621300"/>
            </a:xfrm>
            <a:prstGeom prst="roundRect">
              <a:avLst>
                <a:gd fmla="val 16667" name="adj"/>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039" name="Google Shape;1039;p55"/>
            <p:cNvSpPr/>
            <p:nvPr/>
          </p:nvSpPr>
          <p:spPr>
            <a:xfrm rot="5400000">
              <a:off x="969614" y="1607625"/>
              <a:ext cx="340325" cy="188625"/>
            </a:xfrm>
            <a:prstGeom prst="flowChartExtra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40" name="Google Shape;1040;p55"/>
          <p:cNvSpPr txBox="1"/>
          <p:nvPr/>
        </p:nvSpPr>
        <p:spPr>
          <a:xfrm>
            <a:off x="-12450" y="1378825"/>
            <a:ext cx="9168600" cy="606900"/>
          </a:xfrm>
          <a:prstGeom prst="rect">
            <a:avLst/>
          </a:prstGeom>
          <a:noFill/>
          <a:ln>
            <a:noFill/>
          </a:ln>
        </p:spPr>
        <p:txBody>
          <a:bodyPr anchorCtr="0" anchor="ctr" bIns="0" lIns="1554475" spcFirstLastPara="1" rIns="457200" wrap="square" tIns="0">
            <a:noAutofit/>
          </a:bodyPr>
          <a:lstStyle/>
          <a:p>
            <a:pPr indent="0" lvl="0" marL="0" rtl="0" algn="l">
              <a:lnSpc>
                <a:spcPct val="115000"/>
              </a:lnSpc>
              <a:spcBef>
                <a:spcPts val="0"/>
              </a:spcBef>
              <a:spcAft>
                <a:spcPts val="0"/>
              </a:spcAft>
              <a:buClr>
                <a:schemeClr val="dk1"/>
              </a:buClr>
              <a:buSzPts val="1100"/>
              <a:buFont typeface="Arial"/>
              <a:buNone/>
            </a:pPr>
            <a:r>
              <a:rPr b="1" lang="en" sz="1800">
                <a:solidFill>
                  <a:schemeClr val="dk1"/>
                </a:solidFill>
                <a:latin typeface="Roboto"/>
                <a:ea typeface="Roboto"/>
                <a:cs typeface="Roboto"/>
                <a:sym typeface="Roboto"/>
              </a:rPr>
              <a:t>Network Topology</a:t>
            </a:r>
            <a:endParaRPr b="1" sz="1800">
              <a:solidFill>
                <a:schemeClr val="dk1"/>
              </a:solidFill>
              <a:latin typeface="Roboto"/>
              <a:ea typeface="Roboto"/>
              <a:cs typeface="Roboto"/>
              <a:sym typeface="Roboto"/>
            </a:endParaRPr>
          </a:p>
        </p:txBody>
      </p:sp>
      <p:sp>
        <p:nvSpPr>
          <p:cNvPr id="1041" name="Google Shape;1041;p55"/>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55"/>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55"/>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55"/>
          <p:cNvSpPr txBox="1"/>
          <p:nvPr/>
        </p:nvSpPr>
        <p:spPr>
          <a:xfrm>
            <a:off x="-12425" y="2233550"/>
            <a:ext cx="9168600" cy="606900"/>
          </a:xfrm>
          <a:prstGeom prst="rect">
            <a:avLst/>
          </a:prstGeom>
          <a:noFill/>
          <a:ln>
            <a:noFill/>
          </a:ln>
        </p:spPr>
        <p:txBody>
          <a:bodyPr anchorCtr="0" anchor="ctr" bIns="0" lIns="1554475" spcFirstLastPara="1" rIns="457200" wrap="square" tIns="0">
            <a:noAutofit/>
          </a:bodyPr>
          <a:lstStyle/>
          <a:p>
            <a:pPr indent="0" lvl="0" marL="0" rtl="0" algn="l">
              <a:lnSpc>
                <a:spcPct val="115000"/>
              </a:lnSpc>
              <a:spcBef>
                <a:spcPts val="0"/>
              </a:spcBef>
              <a:spcAft>
                <a:spcPts val="0"/>
              </a:spcAft>
              <a:buClr>
                <a:schemeClr val="dk1"/>
              </a:buClr>
              <a:buSzPts val="1100"/>
              <a:buFont typeface="Arial"/>
              <a:buNone/>
            </a:pPr>
            <a:r>
              <a:rPr b="1" lang="en" sz="1800">
                <a:solidFill>
                  <a:schemeClr val="dk1"/>
                </a:solidFill>
                <a:latin typeface="Roboto"/>
                <a:ea typeface="Roboto"/>
                <a:cs typeface="Roboto"/>
                <a:sym typeface="Roboto"/>
              </a:rPr>
              <a:t>Red Team</a:t>
            </a:r>
            <a:r>
              <a:rPr lang="en" sz="1800">
                <a:solidFill>
                  <a:schemeClr val="dk1"/>
                </a:solidFill>
                <a:latin typeface="Roboto"/>
                <a:ea typeface="Roboto"/>
                <a:cs typeface="Roboto"/>
                <a:sym typeface="Roboto"/>
              </a:rPr>
              <a:t>: Security Assessment</a:t>
            </a:r>
            <a:endParaRPr sz="1800">
              <a:solidFill>
                <a:schemeClr val="dk1"/>
              </a:solidFill>
              <a:latin typeface="Roboto"/>
              <a:ea typeface="Roboto"/>
              <a:cs typeface="Roboto"/>
              <a:sym typeface="Roboto"/>
            </a:endParaRPr>
          </a:p>
        </p:txBody>
      </p:sp>
      <p:sp>
        <p:nvSpPr>
          <p:cNvPr id="1045" name="Google Shape;1045;p55"/>
          <p:cNvSpPr txBox="1"/>
          <p:nvPr/>
        </p:nvSpPr>
        <p:spPr>
          <a:xfrm>
            <a:off x="150" y="3076275"/>
            <a:ext cx="9168600" cy="606900"/>
          </a:xfrm>
          <a:prstGeom prst="rect">
            <a:avLst/>
          </a:prstGeom>
          <a:noFill/>
          <a:ln>
            <a:noFill/>
          </a:ln>
        </p:spPr>
        <p:txBody>
          <a:bodyPr anchorCtr="0" anchor="ctr" bIns="0" lIns="1554475" spcFirstLastPara="1" rIns="457200" wrap="square" tIns="0">
            <a:noAutofit/>
          </a:bodyPr>
          <a:lstStyle/>
          <a:p>
            <a:pPr indent="0" lvl="0" marL="0" rtl="0" algn="l">
              <a:lnSpc>
                <a:spcPct val="115000"/>
              </a:lnSpc>
              <a:spcBef>
                <a:spcPts val="0"/>
              </a:spcBef>
              <a:spcAft>
                <a:spcPts val="0"/>
              </a:spcAft>
              <a:buClr>
                <a:schemeClr val="dk1"/>
              </a:buClr>
              <a:buSzPts val="1100"/>
              <a:buFont typeface="Arial"/>
              <a:buNone/>
            </a:pPr>
            <a:r>
              <a:rPr b="1" lang="en" sz="1800">
                <a:solidFill>
                  <a:schemeClr val="dk1"/>
                </a:solidFill>
                <a:latin typeface="Roboto"/>
                <a:ea typeface="Roboto"/>
                <a:cs typeface="Roboto"/>
                <a:sym typeface="Roboto"/>
              </a:rPr>
              <a:t>Blue Team</a:t>
            </a:r>
            <a:r>
              <a:rPr lang="en" sz="1800">
                <a:solidFill>
                  <a:schemeClr val="dk1"/>
                </a:solidFill>
                <a:latin typeface="Roboto"/>
                <a:ea typeface="Roboto"/>
                <a:cs typeface="Roboto"/>
                <a:sym typeface="Roboto"/>
              </a:rPr>
              <a:t>: Log Analysis and Attack Characterization</a:t>
            </a:r>
            <a:endParaRPr sz="1800">
              <a:solidFill>
                <a:schemeClr val="dk1"/>
              </a:solidFill>
              <a:latin typeface="Roboto"/>
              <a:ea typeface="Roboto"/>
              <a:cs typeface="Roboto"/>
              <a:sym typeface="Roboto"/>
            </a:endParaRPr>
          </a:p>
        </p:txBody>
      </p:sp>
      <p:sp>
        <p:nvSpPr>
          <p:cNvPr id="1046" name="Google Shape;1046;p55"/>
          <p:cNvSpPr txBox="1"/>
          <p:nvPr/>
        </p:nvSpPr>
        <p:spPr>
          <a:xfrm>
            <a:off x="-12300" y="3918975"/>
            <a:ext cx="9168600" cy="606900"/>
          </a:xfrm>
          <a:prstGeom prst="rect">
            <a:avLst/>
          </a:prstGeom>
          <a:noFill/>
          <a:ln>
            <a:noFill/>
          </a:ln>
        </p:spPr>
        <p:txBody>
          <a:bodyPr anchorCtr="0" anchor="ctr" bIns="0" lIns="1554475" spcFirstLastPara="1" rIns="457200" wrap="square" tIns="0">
            <a:noAutofit/>
          </a:bodyPr>
          <a:lstStyle/>
          <a:p>
            <a:pPr indent="0" lvl="0" marL="0" rtl="0" algn="l">
              <a:lnSpc>
                <a:spcPct val="115000"/>
              </a:lnSpc>
              <a:spcBef>
                <a:spcPts val="0"/>
              </a:spcBef>
              <a:spcAft>
                <a:spcPts val="0"/>
              </a:spcAft>
              <a:buClr>
                <a:schemeClr val="dk1"/>
              </a:buClr>
              <a:buSzPts val="1100"/>
              <a:buFont typeface="Arial"/>
              <a:buNone/>
            </a:pPr>
            <a:r>
              <a:rPr b="1" lang="en" sz="1800">
                <a:solidFill>
                  <a:schemeClr val="dk1"/>
                </a:solidFill>
                <a:latin typeface="Roboto"/>
                <a:ea typeface="Roboto"/>
                <a:cs typeface="Roboto"/>
                <a:sym typeface="Roboto"/>
              </a:rPr>
              <a:t>Hardening</a:t>
            </a:r>
            <a:r>
              <a:rPr lang="en" sz="1800">
                <a:solidFill>
                  <a:schemeClr val="dk1"/>
                </a:solidFill>
                <a:latin typeface="Roboto"/>
                <a:ea typeface="Roboto"/>
                <a:cs typeface="Roboto"/>
                <a:sym typeface="Roboto"/>
              </a:rPr>
              <a:t>: Proposed Alarms and Mitigation Strategies</a:t>
            </a:r>
            <a:endParaRPr sz="1800">
              <a:solidFill>
                <a:schemeClr val="dk1"/>
              </a:solidFill>
              <a:latin typeface="Roboto"/>
              <a:ea typeface="Roboto"/>
              <a:cs typeface="Roboto"/>
              <a:sym typeface="Robot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5" name="Shape 1225"/>
        <p:cNvGrpSpPr/>
        <p:nvPr/>
      </p:nvGrpSpPr>
      <p:grpSpPr>
        <a:xfrm>
          <a:off x="0" y="0"/>
          <a:ext cx="0" cy="0"/>
          <a:chOff x="0" y="0"/>
          <a:chExt cx="0" cy="0"/>
        </a:xfrm>
      </p:grpSpPr>
      <p:sp>
        <p:nvSpPr>
          <p:cNvPr id="1226" name="Google Shape;1226;p7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Regular Network Traffic: The baseline</a:t>
            </a:r>
            <a:endParaRPr/>
          </a:p>
        </p:txBody>
      </p:sp>
      <p:sp>
        <p:nvSpPr>
          <p:cNvPr id="1227" name="Google Shape;1227;p73"/>
          <p:cNvSpPr txBox="1"/>
          <p:nvPr>
            <p:ph idx="1" type="subTitle"/>
          </p:nvPr>
        </p:nvSpPr>
        <p:spPr>
          <a:xfrm>
            <a:off x="0" y="3818150"/>
            <a:ext cx="9144000" cy="7860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sz="1400"/>
              <a:t>The blue-team was able to develop an understanding of what regular traffic passing through Capstone should look it. This was based on network traffic before the attack occurred. The random spikes could indicate a file download, scheduled backups or a windows update.</a:t>
            </a:r>
            <a:endParaRPr sz="1400"/>
          </a:p>
        </p:txBody>
      </p:sp>
      <p:sp>
        <p:nvSpPr>
          <p:cNvPr id="1228" name="Google Shape;1228;p73"/>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1229" name="Google Shape;1229;p73"/>
          <p:cNvPicPr preferRelativeResize="0"/>
          <p:nvPr/>
        </p:nvPicPr>
        <p:blipFill>
          <a:blip r:embed="rId3">
            <a:alphaModFix/>
          </a:blip>
          <a:stretch>
            <a:fillRect/>
          </a:stretch>
        </p:blipFill>
        <p:spPr>
          <a:xfrm>
            <a:off x="152400" y="686100"/>
            <a:ext cx="8839199" cy="285719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3" name="Shape 1233"/>
        <p:cNvGrpSpPr/>
        <p:nvPr/>
      </p:nvGrpSpPr>
      <p:grpSpPr>
        <a:xfrm>
          <a:off x="0" y="0"/>
          <a:ext cx="0" cy="0"/>
          <a:chOff x="0" y="0"/>
          <a:chExt cx="0" cy="0"/>
        </a:xfrm>
      </p:grpSpPr>
      <p:sp>
        <p:nvSpPr>
          <p:cNvPr id="1234" name="Google Shape;1234;p7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Malicious Network Traffic: Noticeable spikes</a:t>
            </a:r>
            <a:endParaRPr/>
          </a:p>
        </p:txBody>
      </p:sp>
      <p:sp>
        <p:nvSpPr>
          <p:cNvPr id="1235" name="Google Shape;1235;p74"/>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1236" name="Google Shape;1236;p74"/>
          <p:cNvPicPr preferRelativeResize="0"/>
          <p:nvPr/>
        </p:nvPicPr>
        <p:blipFill>
          <a:blip r:embed="rId3">
            <a:alphaModFix/>
          </a:blip>
          <a:stretch>
            <a:fillRect/>
          </a:stretch>
        </p:blipFill>
        <p:spPr>
          <a:xfrm>
            <a:off x="152400" y="709398"/>
            <a:ext cx="8839199" cy="3099650"/>
          </a:xfrm>
          <a:prstGeom prst="rect">
            <a:avLst/>
          </a:prstGeom>
          <a:noFill/>
          <a:ln>
            <a:noFill/>
          </a:ln>
        </p:spPr>
      </p:pic>
      <p:sp>
        <p:nvSpPr>
          <p:cNvPr id="1237" name="Google Shape;1237;p74"/>
          <p:cNvSpPr txBox="1"/>
          <p:nvPr>
            <p:ph idx="1" type="subTitle"/>
          </p:nvPr>
        </p:nvSpPr>
        <p:spPr>
          <a:xfrm>
            <a:off x="0" y="3818150"/>
            <a:ext cx="9144000" cy="7257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sz="1400"/>
              <a:t>The image above represents malicious activity within the network due to a mixture of port scans and brute-force attempts using Hydra. </a:t>
            </a:r>
            <a:endParaRPr sz="14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1" name="Shape 1241"/>
        <p:cNvGrpSpPr/>
        <p:nvPr/>
      </p:nvGrpSpPr>
      <p:grpSpPr>
        <a:xfrm>
          <a:off x="0" y="0"/>
          <a:ext cx="0" cy="0"/>
          <a:chOff x="0" y="0"/>
          <a:chExt cx="0" cy="0"/>
        </a:xfrm>
      </p:grpSpPr>
      <p:sp>
        <p:nvSpPr>
          <p:cNvPr id="1242" name="Google Shape;1242;p7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Analysis: Finding the Request for the Hidden Directory</a:t>
            </a:r>
            <a:endParaRPr>
              <a:solidFill>
                <a:schemeClr val="dk1"/>
              </a:solidFill>
            </a:endParaRPr>
          </a:p>
        </p:txBody>
      </p:sp>
      <p:sp>
        <p:nvSpPr>
          <p:cNvPr id="1243" name="Google Shape;1243;p75"/>
          <p:cNvSpPr/>
          <p:nvPr/>
        </p:nvSpPr>
        <p:spPr>
          <a:xfrm>
            <a:off x="367350" y="694675"/>
            <a:ext cx="8480700" cy="3111000"/>
          </a:xfrm>
          <a:prstGeom prst="rect">
            <a:avLst/>
          </a:prstGeom>
          <a:solidFill>
            <a:srgbClr val="1D8BE6">
              <a:alpha val="1453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1244" name="Google Shape;1244;p75"/>
          <p:cNvSpPr txBox="1"/>
          <p:nvPr>
            <p:ph idx="1" type="subTitle"/>
          </p:nvPr>
        </p:nvSpPr>
        <p:spPr>
          <a:xfrm>
            <a:off x="483200" y="3813950"/>
            <a:ext cx="7935300" cy="1050300"/>
          </a:xfrm>
          <a:prstGeom prst="rect">
            <a:avLst/>
          </a:prstGeom>
        </p:spPr>
        <p:txBody>
          <a:bodyPr anchorCtr="0" anchor="t" bIns="0" lIns="457200" spcFirstLastPara="1" rIns="457200" wrap="square" tIns="91425">
            <a:noAutofit/>
          </a:bodyPr>
          <a:lstStyle/>
          <a:p>
            <a:pPr indent="-167640" lvl="0" marL="320040" rtl="0" algn="l">
              <a:spcBef>
                <a:spcPts val="0"/>
              </a:spcBef>
              <a:spcAft>
                <a:spcPts val="0"/>
              </a:spcAft>
              <a:buSzPts val="1200"/>
              <a:buChar char="●"/>
            </a:pPr>
            <a:r>
              <a:rPr lang="en" sz="1200"/>
              <a:t>What time did the request occur? How many requests were made?</a:t>
            </a:r>
            <a:br>
              <a:rPr lang="en" sz="1200"/>
            </a:br>
            <a:r>
              <a:rPr b="1" lang="en" sz="1200"/>
              <a:t>15,557 requests were made at approximately 10:30AM on July-6th-2021</a:t>
            </a:r>
            <a:endParaRPr b="1" sz="1200"/>
          </a:p>
          <a:p>
            <a:pPr indent="-167640" lvl="0" marL="320040" rtl="0" algn="l">
              <a:spcBef>
                <a:spcPts val="0"/>
              </a:spcBef>
              <a:spcAft>
                <a:spcPts val="0"/>
              </a:spcAft>
              <a:buSzPts val="1200"/>
              <a:buChar char="●"/>
            </a:pPr>
            <a:r>
              <a:rPr lang="en" sz="1200"/>
              <a:t>Which files were requested? What did they contain?</a:t>
            </a:r>
            <a:br>
              <a:rPr lang="en" sz="1200"/>
            </a:br>
            <a:r>
              <a:rPr b="1" lang="en" sz="1200"/>
              <a:t>The logs indicated that a folder called “connect_to_corp_server” was accessed numerous times.</a:t>
            </a:r>
            <a:br>
              <a:rPr b="1" lang="en" sz="1200"/>
            </a:br>
            <a:r>
              <a:rPr b="1" lang="en" sz="1200"/>
              <a:t>This folder contained a password hash for an account used to access a webdav server.</a:t>
            </a:r>
            <a:endParaRPr b="1" sz="1200"/>
          </a:p>
        </p:txBody>
      </p:sp>
      <p:pic>
        <p:nvPicPr>
          <p:cNvPr id="1245" name="Google Shape;1245;p75"/>
          <p:cNvPicPr preferRelativeResize="0"/>
          <p:nvPr/>
        </p:nvPicPr>
        <p:blipFill>
          <a:blip r:embed="rId3">
            <a:alphaModFix/>
          </a:blip>
          <a:stretch>
            <a:fillRect/>
          </a:stretch>
        </p:blipFill>
        <p:spPr>
          <a:xfrm>
            <a:off x="169900" y="585600"/>
            <a:ext cx="8843976" cy="332075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9" name="Shape 1249"/>
        <p:cNvGrpSpPr/>
        <p:nvPr/>
      </p:nvGrpSpPr>
      <p:grpSpPr>
        <a:xfrm>
          <a:off x="0" y="0"/>
          <a:ext cx="0" cy="0"/>
          <a:chOff x="0" y="0"/>
          <a:chExt cx="0" cy="0"/>
        </a:xfrm>
      </p:grpSpPr>
      <p:sp>
        <p:nvSpPr>
          <p:cNvPr id="1250" name="Google Shape;1250;p7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highlight>
                  <a:schemeClr val="lt1"/>
                </a:highlight>
              </a:rPr>
              <a:t>Analysis: Uncovering the Brute Force Attack</a:t>
            </a:r>
            <a:endParaRPr>
              <a:solidFill>
                <a:schemeClr val="dk1"/>
              </a:solidFill>
              <a:highlight>
                <a:schemeClr val="lt1"/>
              </a:highlight>
            </a:endParaRPr>
          </a:p>
        </p:txBody>
      </p:sp>
      <p:sp>
        <p:nvSpPr>
          <p:cNvPr id="1251" name="Google Shape;1251;p76"/>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52" name="Google Shape;1252;p76"/>
          <p:cNvSpPr txBox="1"/>
          <p:nvPr>
            <p:ph idx="1" type="subTitle"/>
          </p:nvPr>
        </p:nvSpPr>
        <p:spPr>
          <a:xfrm>
            <a:off x="367350" y="3898425"/>
            <a:ext cx="8352900" cy="971700"/>
          </a:xfrm>
          <a:prstGeom prst="rect">
            <a:avLst/>
          </a:prstGeom>
        </p:spPr>
        <p:txBody>
          <a:bodyPr anchorCtr="0" anchor="t" bIns="0" lIns="457200" spcFirstLastPara="1" rIns="457200" wrap="square" tIns="91425">
            <a:noAutofit/>
          </a:bodyPr>
          <a:lstStyle/>
          <a:p>
            <a:pPr indent="-167640" lvl="0" marL="320040" rtl="0" algn="l">
              <a:spcBef>
                <a:spcPts val="0"/>
              </a:spcBef>
              <a:spcAft>
                <a:spcPts val="0"/>
              </a:spcAft>
              <a:buSzPts val="1200"/>
              <a:buChar char="●"/>
            </a:pPr>
            <a:r>
              <a:rPr lang="en" sz="1200"/>
              <a:t>How many requests were made in the attack? </a:t>
            </a:r>
            <a:r>
              <a:rPr b="1" lang="en" sz="1200"/>
              <a:t>15,557</a:t>
            </a:r>
            <a:endParaRPr b="1" sz="1200"/>
          </a:p>
          <a:p>
            <a:pPr indent="-167640" lvl="0" marL="320040" rtl="0" algn="l">
              <a:spcBef>
                <a:spcPts val="0"/>
              </a:spcBef>
              <a:spcAft>
                <a:spcPts val="0"/>
              </a:spcAft>
              <a:buSzPts val="1200"/>
              <a:buChar char="●"/>
            </a:pPr>
            <a:r>
              <a:rPr lang="en" sz="1200"/>
              <a:t>How many requests had been made before the attacker </a:t>
            </a:r>
            <a:br>
              <a:rPr lang="en" sz="1200"/>
            </a:br>
            <a:r>
              <a:rPr lang="en" sz="1200"/>
              <a:t>discovered the password? </a:t>
            </a:r>
            <a:r>
              <a:rPr b="1" lang="en" sz="1200"/>
              <a:t>There were over 120,000 requests over the whole network. The total amount of requests made to the directory still remains at 15,557 according to the blue-team’s results.</a:t>
            </a:r>
            <a:endParaRPr b="1" sz="1200"/>
          </a:p>
        </p:txBody>
      </p:sp>
      <p:pic>
        <p:nvPicPr>
          <p:cNvPr id="1253" name="Google Shape;1253;p76"/>
          <p:cNvPicPr preferRelativeResize="0"/>
          <p:nvPr/>
        </p:nvPicPr>
        <p:blipFill>
          <a:blip r:embed="rId3">
            <a:alphaModFix/>
          </a:blip>
          <a:stretch>
            <a:fillRect/>
          </a:stretch>
        </p:blipFill>
        <p:spPr>
          <a:xfrm>
            <a:off x="66900" y="687175"/>
            <a:ext cx="4906550" cy="3164725"/>
          </a:xfrm>
          <a:prstGeom prst="rect">
            <a:avLst/>
          </a:prstGeom>
          <a:noFill/>
          <a:ln>
            <a:noFill/>
          </a:ln>
        </p:spPr>
      </p:pic>
      <p:pic>
        <p:nvPicPr>
          <p:cNvPr id="1254" name="Google Shape;1254;p76"/>
          <p:cNvPicPr preferRelativeResize="0"/>
          <p:nvPr/>
        </p:nvPicPr>
        <p:blipFill>
          <a:blip r:embed="rId4">
            <a:alphaModFix/>
          </a:blip>
          <a:stretch>
            <a:fillRect/>
          </a:stretch>
        </p:blipFill>
        <p:spPr>
          <a:xfrm>
            <a:off x="4973450" y="2936400"/>
            <a:ext cx="3923776" cy="833650"/>
          </a:xfrm>
          <a:prstGeom prst="rect">
            <a:avLst/>
          </a:prstGeom>
          <a:noFill/>
          <a:ln>
            <a:noFill/>
          </a:ln>
        </p:spPr>
      </p:pic>
      <p:pic>
        <p:nvPicPr>
          <p:cNvPr id="1255" name="Google Shape;1255;p76"/>
          <p:cNvPicPr preferRelativeResize="0"/>
          <p:nvPr/>
        </p:nvPicPr>
        <p:blipFill>
          <a:blip r:embed="rId5">
            <a:alphaModFix/>
          </a:blip>
          <a:stretch>
            <a:fillRect/>
          </a:stretch>
        </p:blipFill>
        <p:spPr>
          <a:xfrm>
            <a:off x="4973450" y="687175"/>
            <a:ext cx="3866125" cy="21305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9" name="Shape 1259"/>
        <p:cNvGrpSpPr/>
        <p:nvPr/>
      </p:nvGrpSpPr>
      <p:grpSpPr>
        <a:xfrm>
          <a:off x="0" y="0"/>
          <a:ext cx="0" cy="0"/>
          <a:chOff x="0" y="0"/>
          <a:chExt cx="0" cy="0"/>
        </a:xfrm>
      </p:grpSpPr>
      <p:sp>
        <p:nvSpPr>
          <p:cNvPr id="1260" name="Google Shape;1260;p7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Brute Force</a:t>
            </a:r>
            <a:r>
              <a:rPr lang="en"/>
              <a:t>: Success vs Failure</a:t>
            </a:r>
            <a:endParaRPr/>
          </a:p>
        </p:txBody>
      </p:sp>
      <p:sp>
        <p:nvSpPr>
          <p:cNvPr id="1261" name="Google Shape;1261;p77"/>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62" name="Google Shape;1262;p77"/>
          <p:cNvSpPr txBox="1"/>
          <p:nvPr>
            <p:ph idx="1" type="subTitle"/>
          </p:nvPr>
        </p:nvSpPr>
        <p:spPr>
          <a:xfrm>
            <a:off x="0" y="701425"/>
            <a:ext cx="4065000" cy="15531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b="1" lang="en" sz="1200"/>
              <a:t>Checking Failure Rate</a:t>
            </a:r>
            <a:endParaRPr b="1" sz="1200"/>
          </a:p>
          <a:p>
            <a:pPr indent="0" lvl="0" marL="0" rtl="0" algn="l">
              <a:spcBef>
                <a:spcPts val="0"/>
              </a:spcBef>
              <a:spcAft>
                <a:spcPts val="0"/>
              </a:spcAft>
              <a:buNone/>
            </a:pPr>
            <a:r>
              <a:rPr lang="en" sz="1200"/>
              <a:t>source.ip: 192.168.1.90 and destination.ip: 192.168.1.105 and url.path: "/company_folders/secret_folder" and user_agent.original : "Mozilla/4.0 (Hydra)"  and status : </a:t>
            </a:r>
            <a:r>
              <a:rPr lang="en" sz="1200">
                <a:highlight>
                  <a:srgbClr val="F4CCCC"/>
                </a:highlight>
              </a:rPr>
              <a:t>"Error" </a:t>
            </a:r>
            <a:endParaRPr sz="1200">
              <a:highlight>
                <a:srgbClr val="F4CCCC"/>
              </a:highlight>
            </a:endParaRPr>
          </a:p>
        </p:txBody>
      </p:sp>
      <p:pic>
        <p:nvPicPr>
          <p:cNvPr id="1263" name="Google Shape;1263;p77"/>
          <p:cNvPicPr preferRelativeResize="0"/>
          <p:nvPr/>
        </p:nvPicPr>
        <p:blipFill>
          <a:blip r:embed="rId3">
            <a:alphaModFix/>
          </a:blip>
          <a:stretch>
            <a:fillRect/>
          </a:stretch>
        </p:blipFill>
        <p:spPr>
          <a:xfrm>
            <a:off x="4163850" y="751650"/>
            <a:ext cx="4827750" cy="1606500"/>
          </a:xfrm>
          <a:prstGeom prst="rect">
            <a:avLst/>
          </a:prstGeom>
          <a:noFill/>
          <a:ln>
            <a:noFill/>
          </a:ln>
        </p:spPr>
      </p:pic>
      <p:sp>
        <p:nvSpPr>
          <p:cNvPr id="1264" name="Google Shape;1264;p77"/>
          <p:cNvSpPr txBox="1"/>
          <p:nvPr>
            <p:ph idx="1" type="subTitle"/>
          </p:nvPr>
        </p:nvSpPr>
        <p:spPr>
          <a:xfrm>
            <a:off x="45175" y="2661000"/>
            <a:ext cx="4065000" cy="15531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b="1" lang="en" sz="1200"/>
              <a:t>Checking Success Rate</a:t>
            </a:r>
            <a:endParaRPr b="1" sz="1200"/>
          </a:p>
          <a:p>
            <a:pPr indent="0" lvl="0" marL="0" rtl="0" algn="l">
              <a:spcBef>
                <a:spcPts val="0"/>
              </a:spcBef>
              <a:spcAft>
                <a:spcPts val="0"/>
              </a:spcAft>
              <a:buNone/>
            </a:pPr>
            <a:r>
              <a:rPr lang="en" sz="1200"/>
              <a:t>source.ip: 192.168.1.90 and destination.ip: 192.168.1.105 and url.path: "/company_folders/secret_folder" and user_agent.original : "Mozilla/4.0 (Hydra)"  and status : </a:t>
            </a:r>
            <a:r>
              <a:rPr lang="en" sz="1200">
                <a:highlight>
                  <a:srgbClr val="FFF2CC"/>
                </a:highlight>
              </a:rPr>
              <a:t>"OK" </a:t>
            </a:r>
            <a:endParaRPr sz="1200">
              <a:highlight>
                <a:srgbClr val="FFF2CC"/>
              </a:highlight>
            </a:endParaRPr>
          </a:p>
        </p:txBody>
      </p:sp>
      <p:pic>
        <p:nvPicPr>
          <p:cNvPr id="1265" name="Google Shape;1265;p77"/>
          <p:cNvPicPr preferRelativeResize="0"/>
          <p:nvPr/>
        </p:nvPicPr>
        <p:blipFill>
          <a:blip r:embed="rId4">
            <a:alphaModFix/>
          </a:blip>
          <a:stretch>
            <a:fillRect/>
          </a:stretch>
        </p:blipFill>
        <p:spPr>
          <a:xfrm>
            <a:off x="4163850" y="2510550"/>
            <a:ext cx="4827750" cy="1854001"/>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9" name="Shape 1269"/>
        <p:cNvGrpSpPr/>
        <p:nvPr/>
      </p:nvGrpSpPr>
      <p:grpSpPr>
        <a:xfrm>
          <a:off x="0" y="0"/>
          <a:ext cx="0" cy="0"/>
          <a:chOff x="0" y="0"/>
          <a:chExt cx="0" cy="0"/>
        </a:xfrm>
      </p:grpSpPr>
      <p:sp>
        <p:nvSpPr>
          <p:cNvPr id="1270" name="Google Shape;1270;p7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Analysis: Finding the WebDAV Connection</a:t>
            </a:r>
            <a:endParaRPr>
              <a:solidFill>
                <a:schemeClr val="dk1"/>
              </a:solidFill>
            </a:endParaRPr>
          </a:p>
        </p:txBody>
      </p:sp>
      <p:sp>
        <p:nvSpPr>
          <p:cNvPr id="1271" name="Google Shape;1271;p78"/>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72" name="Google Shape;1272;p78"/>
          <p:cNvSpPr/>
          <p:nvPr/>
        </p:nvSpPr>
        <p:spPr>
          <a:xfrm>
            <a:off x="367350" y="1467800"/>
            <a:ext cx="8409300" cy="2384100"/>
          </a:xfrm>
          <a:prstGeom prst="rect">
            <a:avLst/>
          </a:prstGeom>
          <a:solidFill>
            <a:srgbClr val="1D8BE6">
              <a:alpha val="1453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pic>
        <p:nvPicPr>
          <p:cNvPr id="1273" name="Google Shape;1273;p78"/>
          <p:cNvPicPr preferRelativeResize="0"/>
          <p:nvPr/>
        </p:nvPicPr>
        <p:blipFill>
          <a:blip r:embed="rId3">
            <a:alphaModFix/>
          </a:blip>
          <a:stretch>
            <a:fillRect/>
          </a:stretch>
        </p:blipFill>
        <p:spPr>
          <a:xfrm>
            <a:off x="367350" y="910900"/>
            <a:ext cx="8409300" cy="2941000"/>
          </a:xfrm>
          <a:prstGeom prst="rect">
            <a:avLst/>
          </a:prstGeom>
          <a:noFill/>
          <a:ln>
            <a:noFill/>
          </a:ln>
        </p:spPr>
      </p:pic>
      <p:sp>
        <p:nvSpPr>
          <p:cNvPr id="1274" name="Google Shape;1274;p78"/>
          <p:cNvSpPr txBox="1"/>
          <p:nvPr>
            <p:ph idx="1" type="subTitle"/>
          </p:nvPr>
        </p:nvSpPr>
        <p:spPr>
          <a:xfrm>
            <a:off x="679850" y="3898425"/>
            <a:ext cx="7623300" cy="971700"/>
          </a:xfrm>
          <a:prstGeom prst="rect">
            <a:avLst/>
          </a:prstGeom>
        </p:spPr>
        <p:txBody>
          <a:bodyPr anchorCtr="0" anchor="t" bIns="0" lIns="457200" spcFirstLastPara="1" rIns="457200" wrap="square" tIns="91425">
            <a:noAutofit/>
          </a:bodyPr>
          <a:lstStyle/>
          <a:p>
            <a:pPr indent="-167640" lvl="0" marL="320040" rtl="0" algn="l">
              <a:spcBef>
                <a:spcPts val="0"/>
              </a:spcBef>
              <a:spcAft>
                <a:spcPts val="0"/>
              </a:spcAft>
              <a:buSzPts val="1200"/>
              <a:buChar char="●"/>
            </a:pPr>
            <a:r>
              <a:rPr lang="en" sz="1200"/>
              <a:t>How many requests were made to this directory? </a:t>
            </a:r>
            <a:r>
              <a:rPr b="1" lang="en" sz="1200"/>
              <a:t>73 times</a:t>
            </a:r>
            <a:endParaRPr b="1" sz="1200"/>
          </a:p>
          <a:p>
            <a:pPr indent="-167640" lvl="0" marL="320040" rtl="0" algn="l">
              <a:spcBef>
                <a:spcPts val="0"/>
              </a:spcBef>
              <a:spcAft>
                <a:spcPts val="0"/>
              </a:spcAft>
              <a:buSzPts val="1200"/>
              <a:buChar char="●"/>
            </a:pPr>
            <a:r>
              <a:rPr lang="en" sz="1200"/>
              <a:t>Which files were requested? </a:t>
            </a:r>
            <a:r>
              <a:rPr b="1" lang="en" sz="1200"/>
              <a:t>Project2.php was requested 12 times</a:t>
            </a:r>
            <a:endParaRPr b="1" sz="12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8" name="Shape 1278"/>
        <p:cNvGrpSpPr/>
        <p:nvPr/>
      </p:nvGrpSpPr>
      <p:grpSpPr>
        <a:xfrm>
          <a:off x="0" y="0"/>
          <a:ext cx="0" cy="0"/>
          <a:chOff x="0" y="0"/>
          <a:chExt cx="0" cy="0"/>
        </a:xfrm>
      </p:grpSpPr>
      <p:pic>
        <p:nvPicPr>
          <p:cNvPr id="1279" name="Google Shape;1279;p79"/>
          <p:cNvPicPr preferRelativeResize="0"/>
          <p:nvPr/>
        </p:nvPicPr>
        <p:blipFill rotWithShape="1">
          <a:blip r:embed="rId3">
            <a:alphaModFix/>
          </a:blip>
          <a:srcRect b="0" l="0" r="0" t="0"/>
          <a:stretch/>
        </p:blipFill>
        <p:spPr>
          <a:xfrm>
            <a:off x="274322" y="289900"/>
            <a:ext cx="8595295" cy="4593614"/>
          </a:xfrm>
          <a:prstGeom prst="rect">
            <a:avLst/>
          </a:prstGeom>
          <a:noFill/>
          <a:ln>
            <a:noFill/>
          </a:ln>
        </p:spPr>
      </p:pic>
      <p:sp>
        <p:nvSpPr>
          <p:cNvPr id="1280" name="Google Shape;1280;p79"/>
          <p:cNvSpPr txBox="1"/>
          <p:nvPr>
            <p:ph type="title"/>
          </p:nvPr>
        </p:nvSpPr>
        <p:spPr>
          <a:xfrm>
            <a:off x="274325" y="1631275"/>
            <a:ext cx="8595300" cy="202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t>Blue Team</a:t>
            </a:r>
            <a:endParaRPr b="1"/>
          </a:p>
          <a:p>
            <a:pPr indent="0" lvl="0" marL="0" rtl="0" algn="ctr">
              <a:spcBef>
                <a:spcPts val="0"/>
              </a:spcBef>
              <a:spcAft>
                <a:spcPts val="0"/>
              </a:spcAft>
              <a:buNone/>
            </a:pPr>
            <a:r>
              <a:rPr lang="en" sz="3400">
                <a:latin typeface="Roboto Light"/>
                <a:ea typeface="Roboto Light"/>
                <a:cs typeface="Roboto Light"/>
                <a:sym typeface="Roboto Light"/>
              </a:rPr>
              <a:t>Proposed Alarms and </a:t>
            </a:r>
            <a:br>
              <a:rPr lang="en" sz="3400">
                <a:latin typeface="Roboto Light"/>
                <a:ea typeface="Roboto Light"/>
                <a:cs typeface="Roboto Light"/>
                <a:sym typeface="Roboto Light"/>
              </a:rPr>
            </a:br>
            <a:r>
              <a:rPr lang="en" sz="3400">
                <a:latin typeface="Roboto Light"/>
                <a:ea typeface="Roboto Light"/>
                <a:cs typeface="Roboto Light"/>
                <a:sym typeface="Roboto Light"/>
              </a:rPr>
              <a:t>Mitigation Strategies</a:t>
            </a:r>
            <a:endParaRPr sz="3400">
              <a:latin typeface="Roboto Light"/>
              <a:ea typeface="Roboto Light"/>
              <a:cs typeface="Roboto Light"/>
              <a:sym typeface="Roboto Light"/>
            </a:endParaRPr>
          </a:p>
        </p:txBody>
      </p:sp>
      <p:sp>
        <p:nvSpPr>
          <p:cNvPr id="1281" name="Google Shape;1281;p79"/>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5" name="Shape 1285"/>
        <p:cNvGrpSpPr/>
        <p:nvPr/>
      </p:nvGrpSpPr>
      <p:grpSpPr>
        <a:xfrm>
          <a:off x="0" y="0"/>
          <a:ext cx="0" cy="0"/>
          <a:chOff x="0" y="0"/>
          <a:chExt cx="0" cy="0"/>
        </a:xfrm>
      </p:grpSpPr>
      <p:sp>
        <p:nvSpPr>
          <p:cNvPr id="1286" name="Google Shape;1286;p8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Mitigation: Blocking the Port Scan</a:t>
            </a:r>
            <a:endParaRPr/>
          </a:p>
        </p:txBody>
      </p:sp>
      <p:sp>
        <p:nvSpPr>
          <p:cNvPr id="1287" name="Google Shape;1287;p80"/>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88" name="Google Shape;1288;p80"/>
          <p:cNvSpPr txBox="1"/>
          <p:nvPr>
            <p:ph idx="2" type="subTitle"/>
          </p:nvPr>
        </p:nvSpPr>
        <p:spPr>
          <a:xfrm>
            <a:off x="-203275" y="1420550"/>
            <a:ext cx="4763400" cy="3414300"/>
          </a:xfrm>
          <a:prstGeom prst="rect">
            <a:avLst/>
          </a:prstGeom>
        </p:spPr>
        <p:txBody>
          <a:bodyPr anchorCtr="0" anchor="t" bIns="0" lIns="457200" spcFirstLastPara="1" rIns="457200" wrap="square" tIns="0">
            <a:noAutofit/>
          </a:bodyPr>
          <a:lstStyle/>
          <a:p>
            <a:pPr indent="0" lvl="0" marL="0" rtl="0" algn="l">
              <a:spcBef>
                <a:spcPts val="0"/>
              </a:spcBef>
              <a:spcAft>
                <a:spcPts val="0"/>
              </a:spcAft>
              <a:buNone/>
            </a:pPr>
            <a:r>
              <a:rPr lang="en">
                <a:highlight>
                  <a:srgbClr val="FFF2CC"/>
                </a:highlight>
              </a:rPr>
              <a:t>What kind of alarm can be set to detect future port scans?</a:t>
            </a:r>
            <a:endParaRPr>
              <a:highlight>
                <a:srgbClr val="FFF2CC"/>
              </a:highlight>
            </a:endParaRPr>
          </a:p>
          <a:p>
            <a:pPr indent="0" lvl="0" marL="0" rtl="0" algn="l">
              <a:spcBef>
                <a:spcPts val="0"/>
              </a:spcBef>
              <a:spcAft>
                <a:spcPts val="0"/>
              </a:spcAft>
              <a:buNone/>
            </a:pPr>
            <a:r>
              <a:t/>
            </a:r>
            <a:endParaRPr/>
          </a:p>
          <a:p>
            <a:pPr indent="0" lvl="0" marL="0" rtl="0" algn="l">
              <a:spcBef>
                <a:spcPts val="0"/>
              </a:spcBef>
              <a:spcAft>
                <a:spcPts val="0"/>
              </a:spcAft>
              <a:buNone/>
            </a:pPr>
            <a:r>
              <a:rPr b="1" lang="en"/>
              <a:t>A port scan will create network traffic within layer 3 /4 of the OSI model. For this reason, an alarm should be configured to alert once there’s been excessive TCP/UDP traffic detected from a common IP address or range to a multitude of ports.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highlight>
                  <a:srgbClr val="FFF2CC"/>
                </a:highlight>
              </a:rPr>
              <a:t>What threshold would you set to activate this alarm?</a:t>
            </a:r>
            <a:endParaRPr>
              <a:highlight>
                <a:srgbClr val="FFF2CC"/>
              </a:highlight>
            </a:endParaRPr>
          </a:p>
          <a:p>
            <a:pPr indent="0" lvl="0" marL="0" rtl="0" algn="l">
              <a:spcBef>
                <a:spcPts val="0"/>
              </a:spcBef>
              <a:spcAft>
                <a:spcPts val="0"/>
              </a:spcAft>
              <a:buNone/>
            </a:pPr>
            <a:r>
              <a:t/>
            </a:r>
            <a:endParaRPr/>
          </a:p>
          <a:p>
            <a:pPr indent="0" lvl="0" marL="0" rtl="0" algn="l">
              <a:spcBef>
                <a:spcPts val="0"/>
              </a:spcBef>
              <a:spcAft>
                <a:spcPts val="0"/>
              </a:spcAft>
              <a:buNone/>
            </a:pPr>
            <a:r>
              <a:rPr b="1" lang="en"/>
              <a:t>Port scanning is prevalent in today’s society so this is an extremely difficult task. The blue-team recommends to create a threshold for 1024 ports scanned under 10 seconds. This is because most port scans start with the well-known ports.</a:t>
            </a:r>
            <a:endParaRPr b="1"/>
          </a:p>
          <a:p>
            <a:pPr indent="0" lvl="0" marL="0" rtl="0" algn="l">
              <a:spcBef>
                <a:spcPts val="0"/>
              </a:spcBef>
              <a:spcAft>
                <a:spcPts val="0"/>
              </a:spcAft>
              <a:buNone/>
            </a:pPr>
            <a:r>
              <a:t/>
            </a:r>
            <a:endParaRPr/>
          </a:p>
        </p:txBody>
      </p:sp>
      <p:sp>
        <p:nvSpPr>
          <p:cNvPr id="1289" name="Google Shape;1289;p80"/>
          <p:cNvSpPr txBox="1"/>
          <p:nvPr>
            <p:ph idx="3" type="subTitle"/>
          </p:nvPr>
        </p:nvSpPr>
        <p:spPr>
          <a:xfrm>
            <a:off x="4273175" y="1372800"/>
            <a:ext cx="4763400" cy="3533700"/>
          </a:xfrm>
          <a:prstGeom prst="rect">
            <a:avLst/>
          </a:prstGeom>
        </p:spPr>
        <p:txBody>
          <a:bodyPr anchorCtr="0" anchor="t" bIns="0" lIns="457200" spcFirstLastPara="1" rIns="457200" wrap="square" tIns="0">
            <a:noAutofit/>
          </a:bodyPr>
          <a:lstStyle/>
          <a:p>
            <a:pPr indent="0" lvl="0" marL="0" rtl="0" algn="l">
              <a:spcBef>
                <a:spcPts val="0"/>
              </a:spcBef>
              <a:spcAft>
                <a:spcPts val="0"/>
              </a:spcAft>
              <a:buNone/>
            </a:pPr>
            <a:r>
              <a:rPr lang="en">
                <a:highlight>
                  <a:srgbClr val="FFF2CC"/>
                </a:highlight>
              </a:rPr>
              <a:t>What configurations can be set on the host to mitigate port scans?</a:t>
            </a:r>
            <a:endParaRPr>
              <a:highlight>
                <a:srgbClr val="FFF2CC"/>
              </a:highlight>
            </a:endParaRPr>
          </a:p>
          <a:p>
            <a:pPr indent="0" lvl="0" marL="0" rtl="0" algn="l">
              <a:spcBef>
                <a:spcPts val="0"/>
              </a:spcBef>
              <a:spcAft>
                <a:spcPts val="0"/>
              </a:spcAft>
              <a:buNone/>
            </a:pPr>
            <a:r>
              <a:t/>
            </a:r>
            <a:endParaRPr/>
          </a:p>
          <a:p>
            <a:pPr indent="0" lvl="0" marL="0" rtl="0" algn="l">
              <a:spcBef>
                <a:spcPts val="0"/>
              </a:spcBef>
              <a:spcAft>
                <a:spcPts val="0"/>
              </a:spcAft>
              <a:buNone/>
            </a:pPr>
            <a:r>
              <a:rPr b="1" lang="en"/>
              <a:t>Create Firewall rules to only open ports that are needed. For example, only opening port 80, 443 for HTTP and HTTPS </a:t>
            </a:r>
            <a:r>
              <a:rPr b="1" lang="en"/>
              <a:t>respectively</a:t>
            </a:r>
            <a:r>
              <a:rPr b="1" lang="en"/>
              <a:t>.</a:t>
            </a:r>
            <a:endParaRPr b="1"/>
          </a:p>
          <a:p>
            <a:pPr indent="0" lvl="0" marL="0" rtl="0" algn="l">
              <a:spcBef>
                <a:spcPts val="0"/>
              </a:spcBef>
              <a:spcAft>
                <a:spcPts val="0"/>
              </a:spcAft>
              <a:buNone/>
            </a:pPr>
            <a:r>
              <a:rPr b="1" lang="en"/>
              <a:t>Antivirus solutions help deter any suspicious traffic if it suspects a certain IP is probing the network.</a:t>
            </a:r>
            <a:endParaRPr/>
          </a:p>
          <a:p>
            <a:pPr indent="0" lvl="0" marL="0" rtl="0" algn="l">
              <a:spcBef>
                <a:spcPts val="0"/>
              </a:spcBef>
              <a:spcAft>
                <a:spcPts val="0"/>
              </a:spcAft>
              <a:buClr>
                <a:schemeClr val="dk1"/>
              </a:buClr>
              <a:buSzPts val="1100"/>
              <a:buFont typeface="Arial"/>
              <a:buNone/>
            </a:pPr>
            <a:r>
              <a:t/>
            </a:r>
            <a:endParaRPr b="1"/>
          </a:p>
          <a:p>
            <a:pPr indent="0" lvl="0" marL="0" rtl="0" algn="l">
              <a:spcBef>
                <a:spcPts val="0"/>
              </a:spcBef>
              <a:spcAft>
                <a:spcPts val="0"/>
              </a:spcAft>
              <a:buClr>
                <a:schemeClr val="dk1"/>
              </a:buClr>
              <a:buSzPts val="1100"/>
              <a:buFont typeface="Arial"/>
              <a:buNone/>
            </a:pPr>
            <a:r>
              <a:rPr lang="en">
                <a:highlight>
                  <a:srgbClr val="FFF2CC"/>
                </a:highlight>
              </a:rPr>
              <a:t>Describe the solution. If possible, provide required command lines. </a:t>
            </a:r>
            <a:endParaRPr>
              <a:highlight>
                <a:srgbClr val="FFF2CC"/>
              </a:highlight>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b="1" lang="en"/>
              <a:t>Antivirus solutions such as McAfee  provides </a:t>
            </a:r>
            <a:r>
              <a:rPr b="1" lang="en"/>
              <a:t>extensive</a:t>
            </a:r>
            <a:r>
              <a:rPr b="1" lang="en"/>
              <a:t> endpoint monitoring tools that utilize AI to detect trends within the network.  </a:t>
            </a:r>
            <a:endParaRPr b="1"/>
          </a:p>
          <a:p>
            <a:pPr indent="0" lvl="0" marL="0" rtl="0" algn="l">
              <a:spcBef>
                <a:spcPts val="0"/>
              </a:spcBef>
              <a:spcAft>
                <a:spcPts val="0"/>
              </a:spcAft>
              <a:buClr>
                <a:schemeClr val="dk1"/>
              </a:buClr>
              <a:buSzPts val="1100"/>
              <a:buFont typeface="Arial"/>
              <a:buNone/>
            </a:pPr>
            <a:r>
              <a:t/>
            </a:r>
            <a:endParaRPr b="1"/>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3" name="Shape 1293"/>
        <p:cNvGrpSpPr/>
        <p:nvPr/>
      </p:nvGrpSpPr>
      <p:grpSpPr>
        <a:xfrm>
          <a:off x="0" y="0"/>
          <a:ext cx="0" cy="0"/>
          <a:chOff x="0" y="0"/>
          <a:chExt cx="0" cy="0"/>
        </a:xfrm>
      </p:grpSpPr>
      <p:sp>
        <p:nvSpPr>
          <p:cNvPr id="1294" name="Google Shape;1294;p8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Mitigation: </a:t>
            </a:r>
            <a:r>
              <a:rPr lang="en"/>
              <a:t>Finding the Request for the Hidden Directory</a:t>
            </a:r>
            <a:endParaRPr/>
          </a:p>
        </p:txBody>
      </p:sp>
      <p:sp>
        <p:nvSpPr>
          <p:cNvPr id="1295" name="Google Shape;1295;p81"/>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96" name="Google Shape;1296;p81"/>
          <p:cNvSpPr txBox="1"/>
          <p:nvPr>
            <p:ph idx="2" type="subTitle"/>
          </p:nvPr>
        </p:nvSpPr>
        <p:spPr>
          <a:xfrm>
            <a:off x="0" y="1383625"/>
            <a:ext cx="4536000" cy="3413400"/>
          </a:xfrm>
          <a:prstGeom prst="rect">
            <a:avLst/>
          </a:prstGeom>
        </p:spPr>
        <p:txBody>
          <a:bodyPr anchorCtr="0" anchor="t" bIns="0" lIns="457200" spcFirstLastPara="1" rIns="457200" wrap="square" tIns="0">
            <a:noAutofit/>
          </a:bodyPr>
          <a:lstStyle/>
          <a:p>
            <a:pPr indent="0" lvl="0" marL="0" rtl="0" algn="l">
              <a:spcBef>
                <a:spcPts val="0"/>
              </a:spcBef>
              <a:spcAft>
                <a:spcPts val="0"/>
              </a:spcAft>
              <a:buNone/>
            </a:pPr>
            <a:r>
              <a:rPr lang="en">
                <a:highlight>
                  <a:srgbClr val="FFF2CC"/>
                </a:highlight>
              </a:rPr>
              <a:t>What kind of alarm can be set to detect future unauthorized access?</a:t>
            </a:r>
            <a:endParaRPr>
              <a:highlight>
                <a:srgbClr val="FFF2CC"/>
              </a:highlight>
            </a:endParaRPr>
          </a:p>
          <a:p>
            <a:pPr indent="0" lvl="0" marL="0" rtl="0" algn="l">
              <a:spcBef>
                <a:spcPts val="1200"/>
              </a:spcBef>
              <a:spcAft>
                <a:spcPts val="0"/>
              </a:spcAft>
              <a:buNone/>
            </a:pPr>
            <a:r>
              <a:rPr b="1" lang="en">
                <a:solidFill>
                  <a:schemeClr val="dk1"/>
                </a:solidFill>
                <a:latin typeface="Arial"/>
                <a:ea typeface="Arial"/>
                <a:cs typeface="Arial"/>
                <a:sym typeface="Arial"/>
              </a:rPr>
              <a:t>An email alert should be created to notify system administrators if an unknown IP address attempts to connect </a:t>
            </a:r>
            <a:r>
              <a:rPr b="1" lang="en">
                <a:solidFill>
                  <a:schemeClr val="dk1"/>
                </a:solidFill>
                <a:latin typeface="Arial"/>
                <a:ea typeface="Arial"/>
                <a:cs typeface="Arial"/>
                <a:sym typeface="Arial"/>
              </a:rPr>
              <a:t>to this directory.</a:t>
            </a:r>
            <a:endParaRPr/>
          </a:p>
          <a:p>
            <a:pPr indent="0" lvl="0" marL="0" rtl="0" algn="l">
              <a:spcBef>
                <a:spcPts val="1200"/>
              </a:spcBef>
              <a:spcAft>
                <a:spcPts val="0"/>
              </a:spcAft>
              <a:buClr>
                <a:schemeClr val="dk1"/>
              </a:buClr>
              <a:buSzPts val="1100"/>
              <a:buFont typeface="Arial"/>
              <a:buNone/>
            </a:pPr>
            <a:r>
              <a:rPr lang="en">
                <a:highlight>
                  <a:srgbClr val="FFF2CC"/>
                </a:highlight>
              </a:rPr>
              <a:t>What threshold would you set to activate this alarm?</a:t>
            </a:r>
            <a:br>
              <a:rPr lang="en"/>
            </a:br>
            <a:endParaRPr/>
          </a:p>
          <a:p>
            <a:pPr indent="0" lvl="0" marL="0" rtl="0" algn="l">
              <a:spcBef>
                <a:spcPts val="0"/>
              </a:spcBef>
              <a:spcAft>
                <a:spcPts val="0"/>
              </a:spcAft>
              <a:buClr>
                <a:schemeClr val="dk1"/>
              </a:buClr>
              <a:buSzPts val="1100"/>
              <a:buFont typeface="Arial"/>
              <a:buNone/>
            </a:pPr>
            <a:r>
              <a:rPr b="1" lang="en">
                <a:solidFill>
                  <a:schemeClr val="dk1"/>
                </a:solidFill>
              </a:rPr>
              <a:t>The threshold for this should be 1 attempt. The operators must be notified immediately if an unknown IP attempts to connects to the hidden directory.</a:t>
            </a:r>
            <a:endParaRPr/>
          </a:p>
        </p:txBody>
      </p:sp>
      <p:sp>
        <p:nvSpPr>
          <p:cNvPr id="1297" name="Google Shape;1297;p81"/>
          <p:cNvSpPr txBox="1"/>
          <p:nvPr>
            <p:ph idx="3" type="subTitle"/>
          </p:nvPr>
        </p:nvSpPr>
        <p:spPr>
          <a:xfrm>
            <a:off x="4341400" y="1383625"/>
            <a:ext cx="4652100" cy="3522900"/>
          </a:xfrm>
          <a:prstGeom prst="rect">
            <a:avLst/>
          </a:prstGeom>
        </p:spPr>
        <p:txBody>
          <a:bodyPr anchorCtr="0" anchor="t" bIns="0" lIns="457200" spcFirstLastPara="1" rIns="457200" wrap="square" tIns="0">
            <a:noAutofit/>
          </a:bodyPr>
          <a:lstStyle/>
          <a:p>
            <a:pPr indent="0" lvl="0" marL="0" rtl="0" algn="l">
              <a:spcBef>
                <a:spcPts val="0"/>
              </a:spcBef>
              <a:spcAft>
                <a:spcPts val="0"/>
              </a:spcAft>
              <a:buNone/>
            </a:pPr>
            <a:r>
              <a:rPr lang="en">
                <a:highlight>
                  <a:srgbClr val="FFF2CC"/>
                </a:highlight>
              </a:rPr>
              <a:t>What configuration can be set on the host to block unwanted access?</a:t>
            </a:r>
            <a:endParaRPr>
              <a:highlight>
                <a:srgbClr val="FFF2CC"/>
              </a:highlight>
            </a:endParaRPr>
          </a:p>
          <a:p>
            <a:pPr indent="0" lvl="0" marL="0" rtl="0" algn="l">
              <a:spcBef>
                <a:spcPts val="0"/>
              </a:spcBef>
              <a:spcAft>
                <a:spcPts val="0"/>
              </a:spcAft>
              <a:buNone/>
            </a:pPr>
            <a:r>
              <a:t/>
            </a:r>
            <a:endParaRPr/>
          </a:p>
          <a:p>
            <a:pPr indent="0" lvl="0" marL="0" rtl="0" algn="l">
              <a:spcBef>
                <a:spcPts val="0"/>
              </a:spcBef>
              <a:spcAft>
                <a:spcPts val="0"/>
              </a:spcAft>
              <a:buNone/>
            </a:pPr>
            <a:r>
              <a:rPr b="1" lang="en">
                <a:solidFill>
                  <a:schemeClr val="dk1"/>
                </a:solidFill>
              </a:rPr>
              <a:t>The best configuration would be to create a firewall rule by blocking the connection from all unknown IP addresses and ports. This IP filter will prevent anyone  attempting to gain access from another machine.</a:t>
            </a:r>
            <a:endParaRPr b="1">
              <a:solidFill>
                <a:schemeClr val="dk1"/>
              </a:solidFill>
            </a:endParaRPr>
          </a:p>
          <a:p>
            <a:pPr indent="0" lvl="0" marL="0" rtl="0" algn="l">
              <a:spcBef>
                <a:spcPts val="0"/>
              </a:spcBef>
              <a:spcAft>
                <a:spcPts val="0"/>
              </a:spcAft>
              <a:buNone/>
            </a:pPr>
            <a:r>
              <a:t/>
            </a:r>
            <a:endParaRPr b="1">
              <a:solidFill>
                <a:schemeClr val="dk1"/>
              </a:solidFill>
            </a:endParaRPr>
          </a:p>
          <a:p>
            <a:pPr indent="0" lvl="0" marL="0" rtl="0" algn="l">
              <a:spcBef>
                <a:spcPts val="0"/>
              </a:spcBef>
              <a:spcAft>
                <a:spcPts val="0"/>
              </a:spcAft>
              <a:buNone/>
            </a:pPr>
            <a:r>
              <a:rPr b="1" lang="en">
                <a:solidFill>
                  <a:schemeClr val="dk1"/>
                </a:solidFill>
              </a:rPr>
              <a:t>Directory paths to the secret_folder should not be available on the public webserver. This must be removed.</a:t>
            </a:r>
            <a:br>
              <a:rPr b="1" lang="en">
                <a:solidFill>
                  <a:schemeClr val="dk1"/>
                </a:solidFill>
              </a:rPr>
            </a:br>
            <a:endParaRPr/>
          </a:p>
          <a:p>
            <a:pPr indent="0" lvl="0" marL="0" rtl="0" algn="l">
              <a:spcBef>
                <a:spcPts val="0"/>
              </a:spcBef>
              <a:spcAft>
                <a:spcPts val="0"/>
              </a:spcAft>
              <a:buClr>
                <a:schemeClr val="dk1"/>
              </a:buClr>
              <a:buSzPts val="1100"/>
              <a:buFont typeface="Arial"/>
              <a:buNone/>
            </a:pPr>
            <a:r>
              <a:rPr lang="en">
                <a:highlight>
                  <a:srgbClr val="FFF2CC"/>
                </a:highlight>
              </a:rPr>
              <a:t>Describe the solution. If possible, provide required command lines. </a:t>
            </a:r>
            <a:endParaRPr>
              <a:highlight>
                <a:srgbClr val="FFF2CC"/>
              </a:highlight>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b="1" lang="en"/>
              <a:t>Please see next slide for instructions.</a:t>
            </a:r>
            <a:endParaRPr b="1"/>
          </a:p>
          <a:p>
            <a:pPr indent="0" lvl="0" marL="0" rtl="0" algn="l">
              <a:spcBef>
                <a:spcPts val="0"/>
              </a:spcBef>
              <a:spcAft>
                <a:spcPts val="0"/>
              </a:spcAft>
              <a:buClr>
                <a:schemeClr val="dk1"/>
              </a:buClr>
              <a:buSzPts val="1100"/>
              <a:buFont typeface="Arial"/>
              <a:buNone/>
            </a:pPr>
            <a:r>
              <a:t/>
            </a:r>
            <a:endParaRPr sz="1400">
              <a:solidFill>
                <a:schemeClr val="dk1"/>
              </a:solidFill>
            </a:endParaRPr>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None/>
            </a:pPr>
            <a:r>
              <a:t/>
            </a:r>
            <a:endParaRPr sz="1400"/>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1" name="Shape 1301"/>
        <p:cNvGrpSpPr/>
        <p:nvPr/>
      </p:nvGrpSpPr>
      <p:grpSpPr>
        <a:xfrm>
          <a:off x="0" y="0"/>
          <a:ext cx="0" cy="0"/>
          <a:chOff x="0" y="0"/>
          <a:chExt cx="0" cy="0"/>
        </a:xfrm>
      </p:grpSpPr>
      <p:sp>
        <p:nvSpPr>
          <p:cNvPr id="1302" name="Google Shape;1302;p8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Linux Firewall: Uncomplicated Firewall (UFW) with port 443</a:t>
            </a:r>
            <a:endParaRPr/>
          </a:p>
        </p:txBody>
      </p:sp>
      <p:sp>
        <p:nvSpPr>
          <p:cNvPr id="1303" name="Google Shape;1303;p82"/>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sz="1200"/>
              <a:t>The blue-team recommends UFW to block all traffic, and then allow specific IP’s and ports to connect to the directory</a:t>
            </a:r>
            <a:endParaRPr sz="1200"/>
          </a:p>
        </p:txBody>
      </p:sp>
      <p:sp>
        <p:nvSpPr>
          <p:cNvPr id="1304" name="Google Shape;1304;p82"/>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305" name="Google Shape;1305;p82"/>
          <p:cNvSpPr txBox="1"/>
          <p:nvPr>
            <p:ph idx="3" type="body"/>
          </p:nvPr>
        </p:nvSpPr>
        <p:spPr>
          <a:xfrm>
            <a:off x="175" y="1040775"/>
            <a:ext cx="9144000" cy="3825300"/>
          </a:xfrm>
          <a:prstGeom prst="rect">
            <a:avLst/>
          </a:prstGeom>
        </p:spPr>
        <p:txBody>
          <a:bodyPr anchorCtr="0" anchor="t" bIns="914400" lIns="457200" spcFirstLastPara="1" rIns="457200" wrap="square" tIns="0">
            <a:noAutofit/>
          </a:bodyPr>
          <a:lstStyle/>
          <a:p>
            <a:pPr indent="-317500" lvl="0" marL="457200" rtl="0" algn="l">
              <a:spcBef>
                <a:spcPts val="0"/>
              </a:spcBef>
              <a:spcAft>
                <a:spcPts val="0"/>
              </a:spcAft>
              <a:buSzPts val="1400"/>
              <a:buChar char="●"/>
            </a:pPr>
            <a:r>
              <a:rPr b="1" lang="en"/>
              <a:t>sudo apt install ufw</a:t>
            </a:r>
            <a:endParaRPr b="1"/>
          </a:p>
          <a:p>
            <a:pPr indent="-317500" lvl="1" marL="914400" rtl="0" algn="l">
              <a:spcBef>
                <a:spcPts val="0"/>
              </a:spcBef>
              <a:spcAft>
                <a:spcPts val="0"/>
              </a:spcAft>
              <a:buSzPts val="1400"/>
              <a:buChar char="○"/>
            </a:pPr>
            <a:r>
              <a:rPr lang="en"/>
              <a:t>This will install UFW on to the machine.</a:t>
            </a:r>
            <a:endParaRPr/>
          </a:p>
          <a:p>
            <a:pPr indent="-317500" lvl="0" marL="457200" rtl="0" algn="l">
              <a:spcBef>
                <a:spcPts val="0"/>
              </a:spcBef>
              <a:spcAft>
                <a:spcPts val="0"/>
              </a:spcAft>
              <a:buClr>
                <a:schemeClr val="dk1"/>
              </a:buClr>
              <a:buSzPts val="1400"/>
              <a:buChar char="●"/>
            </a:pPr>
            <a:r>
              <a:rPr b="1" lang="en">
                <a:solidFill>
                  <a:schemeClr val="dk1"/>
                </a:solidFill>
              </a:rPr>
              <a:t>s</a:t>
            </a:r>
            <a:r>
              <a:rPr b="1" lang="en">
                <a:solidFill>
                  <a:schemeClr val="dk1"/>
                </a:solidFill>
              </a:rPr>
              <a:t>udo ufw default deny incoming</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Block all incoming connections.</a:t>
            </a:r>
            <a:endParaRPr>
              <a:solidFill>
                <a:schemeClr val="dk1"/>
              </a:solidFill>
            </a:endParaRPr>
          </a:p>
          <a:p>
            <a:pPr indent="-317500" lvl="0" marL="457200" rtl="0" algn="l">
              <a:spcBef>
                <a:spcPts val="0"/>
              </a:spcBef>
              <a:spcAft>
                <a:spcPts val="0"/>
              </a:spcAft>
              <a:buClr>
                <a:schemeClr val="dk1"/>
              </a:buClr>
              <a:buSzPts val="1400"/>
              <a:buChar char="●"/>
            </a:pPr>
            <a:r>
              <a:rPr b="1" lang="en">
                <a:solidFill>
                  <a:schemeClr val="dk1"/>
                </a:solidFill>
              </a:rPr>
              <a:t>sudo ufw default allow outgoing</a:t>
            </a:r>
            <a:r>
              <a:rPr lang="en">
                <a:solidFill>
                  <a:schemeClr val="dk1"/>
                </a:solidFill>
              </a:rPr>
              <a:t> </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Allows all outgoing connections.</a:t>
            </a:r>
            <a:endParaRPr>
              <a:solidFill>
                <a:schemeClr val="dk1"/>
              </a:solidFill>
            </a:endParaRPr>
          </a:p>
          <a:p>
            <a:pPr indent="-317500" lvl="0" marL="457200" rtl="0" algn="l">
              <a:spcBef>
                <a:spcPts val="0"/>
              </a:spcBef>
              <a:spcAft>
                <a:spcPts val="0"/>
              </a:spcAft>
              <a:buClr>
                <a:schemeClr val="dk1"/>
              </a:buClr>
              <a:buSzPts val="1400"/>
              <a:buChar char="●"/>
            </a:pPr>
            <a:r>
              <a:rPr b="1" lang="en">
                <a:solidFill>
                  <a:schemeClr val="dk1"/>
                </a:solidFill>
              </a:rPr>
              <a:t>sudo ufw allow 443</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The blue-team recommends </a:t>
            </a:r>
            <a:r>
              <a:rPr b="1" lang="en">
                <a:solidFill>
                  <a:schemeClr val="dk1"/>
                </a:solidFill>
              </a:rPr>
              <a:t>port 443 (HTTPS)</a:t>
            </a:r>
            <a:br>
              <a:rPr lang="en">
                <a:solidFill>
                  <a:schemeClr val="dk1"/>
                </a:solidFill>
              </a:rPr>
            </a:br>
            <a:r>
              <a:rPr lang="en">
                <a:solidFill>
                  <a:schemeClr val="dk1"/>
                </a:solidFill>
              </a:rPr>
              <a:t>To ensure traffic is encrypted.</a:t>
            </a:r>
            <a:endParaRPr>
              <a:solidFill>
                <a:schemeClr val="dk1"/>
              </a:solidFill>
            </a:endParaRPr>
          </a:p>
          <a:p>
            <a:pPr indent="-317500" lvl="0" marL="457200" rtl="0" algn="l">
              <a:spcBef>
                <a:spcPts val="0"/>
              </a:spcBef>
              <a:spcAft>
                <a:spcPts val="0"/>
              </a:spcAft>
              <a:buClr>
                <a:schemeClr val="dk1"/>
              </a:buClr>
              <a:buSzPts val="1400"/>
              <a:buChar char="●"/>
            </a:pPr>
            <a:r>
              <a:rPr b="1" lang="en">
                <a:solidFill>
                  <a:schemeClr val="dk1"/>
                </a:solidFill>
              </a:rPr>
              <a:t>sudo ufw allow [IP of machine(s)]</a:t>
            </a:r>
            <a:endParaRPr b="1">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Allow certain IP(s) to have access to the directory</a:t>
            </a:r>
            <a:endParaRPr>
              <a:solidFill>
                <a:schemeClr val="dk1"/>
              </a:solidFill>
            </a:endParaRPr>
          </a:p>
          <a:p>
            <a:pPr indent="-317500" lvl="0" marL="457200" rtl="0" algn="l">
              <a:spcBef>
                <a:spcPts val="0"/>
              </a:spcBef>
              <a:spcAft>
                <a:spcPts val="0"/>
              </a:spcAft>
              <a:buClr>
                <a:schemeClr val="dk1"/>
              </a:buClr>
              <a:buSzPts val="1400"/>
              <a:buChar char="●"/>
            </a:pPr>
            <a:r>
              <a:rPr b="1" lang="en">
                <a:solidFill>
                  <a:schemeClr val="dk1"/>
                </a:solidFill>
              </a:rPr>
              <a:t>sudo ufw deny</a:t>
            </a:r>
            <a:r>
              <a:rPr lang="en">
                <a:solidFill>
                  <a:schemeClr val="dk1"/>
                </a:solidFill>
              </a:rPr>
              <a:t> </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Closes specific ports. The red-team recommends</a:t>
            </a:r>
            <a:br>
              <a:rPr lang="en">
                <a:solidFill>
                  <a:schemeClr val="dk1"/>
                </a:solidFill>
              </a:rPr>
            </a:br>
            <a:r>
              <a:rPr lang="en">
                <a:solidFill>
                  <a:schemeClr val="dk1"/>
                </a:solidFill>
              </a:rPr>
              <a:t>Denying </a:t>
            </a:r>
            <a:r>
              <a:rPr b="1" lang="en">
                <a:solidFill>
                  <a:schemeClr val="dk1"/>
                </a:solidFill>
              </a:rPr>
              <a:t>80(HTTP).</a:t>
            </a:r>
            <a:endParaRPr b="1"/>
          </a:p>
          <a:p>
            <a:pPr indent="-317500" lvl="0" marL="457200" rtl="0" algn="l">
              <a:spcBef>
                <a:spcPts val="0"/>
              </a:spcBef>
              <a:spcAft>
                <a:spcPts val="0"/>
              </a:spcAft>
              <a:buSzPts val="1400"/>
              <a:buChar char="●"/>
            </a:pPr>
            <a:r>
              <a:rPr b="1" lang="en"/>
              <a:t>sudo ufw enable</a:t>
            </a:r>
            <a:r>
              <a:rPr lang="en"/>
              <a:t> </a:t>
            </a:r>
            <a:endParaRPr/>
          </a:p>
          <a:p>
            <a:pPr indent="-317500" lvl="1" marL="914400" rtl="0" algn="l">
              <a:spcBef>
                <a:spcPts val="0"/>
              </a:spcBef>
              <a:spcAft>
                <a:spcPts val="0"/>
              </a:spcAft>
              <a:buSzPts val="1400"/>
              <a:buChar char="○"/>
            </a:pPr>
            <a:r>
              <a:rPr lang="en"/>
              <a:t>Starts the firewall and update rules.</a:t>
            </a:r>
            <a:endParaRPr/>
          </a:p>
          <a:p>
            <a:pPr indent="-317500" lvl="0" marL="457200" rtl="0" algn="l">
              <a:spcBef>
                <a:spcPts val="0"/>
              </a:spcBef>
              <a:spcAft>
                <a:spcPts val="0"/>
              </a:spcAft>
              <a:buSzPts val="1400"/>
              <a:buChar char="●"/>
            </a:pPr>
            <a:r>
              <a:rPr b="1" lang="en"/>
              <a:t>sudo ufw reload</a:t>
            </a:r>
            <a:r>
              <a:rPr lang="en"/>
              <a:t> </a:t>
            </a:r>
            <a:endParaRPr/>
          </a:p>
          <a:p>
            <a:pPr indent="-317500" lvl="1" marL="914400" rtl="0" algn="l">
              <a:spcBef>
                <a:spcPts val="0"/>
              </a:spcBef>
              <a:spcAft>
                <a:spcPts val="0"/>
              </a:spcAft>
              <a:buSzPts val="1400"/>
              <a:buChar char="○"/>
            </a:pPr>
            <a:r>
              <a:rPr lang="en"/>
              <a:t>Reloads the UFW firewall.</a:t>
            </a:r>
            <a:endParaRPr/>
          </a:p>
          <a:p>
            <a:pPr indent="0" lvl="0" marL="0" rtl="0" algn="l">
              <a:spcBef>
                <a:spcPts val="800"/>
              </a:spcBef>
              <a:spcAft>
                <a:spcPts val="80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0" name="Shape 1050"/>
        <p:cNvGrpSpPr/>
        <p:nvPr/>
      </p:nvGrpSpPr>
      <p:grpSpPr>
        <a:xfrm>
          <a:off x="0" y="0"/>
          <a:ext cx="0" cy="0"/>
          <a:chOff x="0" y="0"/>
          <a:chExt cx="0" cy="0"/>
        </a:xfrm>
      </p:grpSpPr>
      <p:sp>
        <p:nvSpPr>
          <p:cNvPr id="1051" name="Google Shape;1051;p56"/>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Network Topology </a:t>
            </a:r>
            <a:endParaRPr/>
          </a:p>
        </p:txBody>
      </p:sp>
      <p:sp>
        <p:nvSpPr>
          <p:cNvPr id="1052" name="Google Shape;1052;p56"/>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9" name="Shape 1309"/>
        <p:cNvGrpSpPr/>
        <p:nvPr/>
      </p:nvGrpSpPr>
      <p:grpSpPr>
        <a:xfrm>
          <a:off x="0" y="0"/>
          <a:ext cx="0" cy="0"/>
          <a:chOff x="0" y="0"/>
          <a:chExt cx="0" cy="0"/>
        </a:xfrm>
      </p:grpSpPr>
      <p:sp>
        <p:nvSpPr>
          <p:cNvPr id="1310" name="Google Shape;1310;p8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Mitigation: Preventing Brute Force Attacks</a:t>
            </a:r>
            <a:endParaRPr/>
          </a:p>
        </p:txBody>
      </p:sp>
      <p:sp>
        <p:nvSpPr>
          <p:cNvPr id="1311" name="Google Shape;1311;p83"/>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312" name="Google Shape;1312;p83"/>
          <p:cNvSpPr txBox="1"/>
          <p:nvPr>
            <p:ph idx="2" type="subTitle"/>
          </p:nvPr>
        </p:nvSpPr>
        <p:spPr>
          <a:xfrm>
            <a:off x="0" y="1430525"/>
            <a:ext cx="4512900" cy="3486000"/>
          </a:xfrm>
          <a:prstGeom prst="rect">
            <a:avLst/>
          </a:prstGeom>
        </p:spPr>
        <p:txBody>
          <a:bodyPr anchorCtr="0" anchor="t" bIns="0" lIns="457200" spcFirstLastPara="1" rIns="457200" wrap="square" tIns="0">
            <a:noAutofit/>
          </a:bodyPr>
          <a:lstStyle/>
          <a:p>
            <a:pPr indent="0" lvl="0" marL="0" rtl="0" algn="l">
              <a:spcBef>
                <a:spcPts val="0"/>
              </a:spcBef>
              <a:spcAft>
                <a:spcPts val="0"/>
              </a:spcAft>
              <a:buNone/>
            </a:pPr>
            <a:r>
              <a:rPr lang="en">
                <a:highlight>
                  <a:srgbClr val="FFF2CC"/>
                </a:highlight>
              </a:rPr>
              <a:t>What kind of alarm can be set to detect future brute force attacks?</a:t>
            </a:r>
            <a:endParaRPr>
              <a:highlight>
                <a:srgbClr val="FFF2CC"/>
              </a:highlight>
            </a:endParaRPr>
          </a:p>
          <a:p>
            <a:pPr indent="0" lvl="0" marL="0" rtl="0" algn="l">
              <a:spcBef>
                <a:spcPts val="1200"/>
              </a:spcBef>
              <a:spcAft>
                <a:spcPts val="0"/>
              </a:spcAft>
              <a:buNone/>
            </a:pPr>
            <a:r>
              <a:rPr b="1" lang="en">
                <a:solidFill>
                  <a:schemeClr val="dk1"/>
                </a:solidFill>
              </a:rPr>
              <a:t>We could create a rule to notify operators if the HTTP response code 401 is received more than X amount of times in a Y time period. It’s also imperative to include a rule that flags the use of a user.agent with “Hydra” in it. The same logic can be applied to other well known password cracking tools.</a:t>
            </a:r>
            <a:endParaRPr/>
          </a:p>
          <a:p>
            <a:pPr indent="0" lvl="0" marL="0" rtl="0" algn="l">
              <a:spcBef>
                <a:spcPts val="1200"/>
              </a:spcBef>
              <a:spcAft>
                <a:spcPts val="0"/>
              </a:spcAft>
              <a:buClr>
                <a:schemeClr val="dk1"/>
              </a:buClr>
              <a:buSzPts val="1100"/>
              <a:buFont typeface="Arial"/>
              <a:buNone/>
            </a:pPr>
            <a:r>
              <a:rPr lang="en">
                <a:highlight>
                  <a:srgbClr val="FFF2CC"/>
                </a:highlight>
              </a:rPr>
              <a:t>What threshold would you set to activate this alarm?</a:t>
            </a:r>
            <a:endParaRPr>
              <a:highlight>
                <a:srgbClr val="FFF2CC"/>
              </a:highlight>
            </a:endParaRPr>
          </a:p>
          <a:p>
            <a:pPr indent="0" lvl="0" marL="0" rtl="0" algn="l">
              <a:spcBef>
                <a:spcPts val="0"/>
              </a:spcBef>
              <a:spcAft>
                <a:spcPts val="0"/>
              </a:spcAft>
              <a:buNone/>
            </a:pPr>
            <a:br>
              <a:rPr lang="en" sz="1400"/>
            </a:br>
            <a:r>
              <a:rPr b="1" lang="en">
                <a:solidFill>
                  <a:schemeClr val="dk1"/>
                </a:solidFill>
              </a:rPr>
              <a:t>The blue-team believes the threshold should be 5 times within 1 minute.</a:t>
            </a:r>
            <a:endParaRPr b="1"/>
          </a:p>
        </p:txBody>
      </p:sp>
      <p:sp>
        <p:nvSpPr>
          <p:cNvPr id="1313" name="Google Shape;1313;p83"/>
          <p:cNvSpPr txBox="1"/>
          <p:nvPr>
            <p:ph idx="3" type="subTitle"/>
          </p:nvPr>
        </p:nvSpPr>
        <p:spPr>
          <a:xfrm>
            <a:off x="4402725" y="1430525"/>
            <a:ext cx="4512900" cy="3374700"/>
          </a:xfrm>
          <a:prstGeom prst="rect">
            <a:avLst/>
          </a:prstGeom>
          <a:solidFill>
            <a:schemeClr val="lt1"/>
          </a:solidFill>
          <a:ln cap="flat" cmpd="sng" w="9525">
            <a:solidFill>
              <a:schemeClr val="lt1"/>
            </a:solidFill>
            <a:prstDash val="solid"/>
            <a:round/>
            <a:headEnd len="sm" w="sm" type="none"/>
            <a:tailEnd len="sm" w="sm" type="none"/>
          </a:ln>
        </p:spPr>
        <p:txBody>
          <a:bodyPr anchorCtr="0" anchor="t" bIns="0" lIns="457200" spcFirstLastPara="1" rIns="457200" wrap="square" tIns="0">
            <a:noAutofit/>
          </a:bodyPr>
          <a:lstStyle/>
          <a:p>
            <a:pPr indent="0" lvl="0" marL="0" rtl="0" algn="l">
              <a:spcBef>
                <a:spcPts val="0"/>
              </a:spcBef>
              <a:spcAft>
                <a:spcPts val="0"/>
              </a:spcAft>
              <a:buNone/>
            </a:pPr>
            <a:r>
              <a:rPr lang="en">
                <a:highlight>
                  <a:srgbClr val="FFF2CC"/>
                </a:highlight>
              </a:rPr>
              <a:t>What configuration can be set on the host to block brute force attacks?</a:t>
            </a:r>
            <a:endParaRPr>
              <a:highlight>
                <a:srgbClr val="FFF2CC"/>
              </a:highlight>
            </a:endParaRPr>
          </a:p>
          <a:p>
            <a:pPr indent="0" lvl="0" marL="0" rtl="0" algn="l">
              <a:spcBef>
                <a:spcPts val="0"/>
              </a:spcBef>
              <a:spcAft>
                <a:spcPts val="0"/>
              </a:spcAft>
              <a:buNone/>
            </a:pPr>
            <a:r>
              <a:t/>
            </a:r>
            <a:endParaRPr/>
          </a:p>
          <a:p>
            <a:pPr indent="0" lvl="0" marL="0" rtl="0" algn="l">
              <a:spcBef>
                <a:spcPts val="0"/>
              </a:spcBef>
              <a:spcAft>
                <a:spcPts val="0"/>
              </a:spcAft>
              <a:buNone/>
            </a:pPr>
            <a:r>
              <a:rPr b="1" lang="en"/>
              <a:t>Once the limit of 5  for the 401 unauthorized code has been reached, a configuration can be made to block that machine’s IP so that it can’t reconnect for 30 minutes.</a:t>
            </a:r>
            <a:endParaRPr b="1"/>
          </a:p>
          <a:p>
            <a:pPr indent="0" lvl="0" marL="0" rtl="0" algn="l">
              <a:spcBef>
                <a:spcPts val="0"/>
              </a:spcBef>
              <a:spcAft>
                <a:spcPts val="0"/>
              </a:spcAft>
              <a:buClr>
                <a:schemeClr val="dk1"/>
              </a:buClr>
              <a:buSzPts val="1100"/>
              <a:buFont typeface="Arial"/>
              <a:buNone/>
            </a:pPr>
            <a:r>
              <a:rPr b="1" lang="en">
                <a:solidFill>
                  <a:schemeClr val="dk1"/>
                </a:solidFill>
              </a:rPr>
              <a:t>Two-Factor Authentication will also provide an extra layer of security and will prevent any automated tools from performing these attacks. Recaptcha methods are also effective.</a:t>
            </a:r>
            <a:endParaRPr b="1"/>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highlight>
                  <a:srgbClr val="FFF2CC"/>
                </a:highlight>
              </a:rPr>
              <a:t>Describe the solution. If possible, provide the required command line(s). </a:t>
            </a:r>
            <a:endParaRPr>
              <a:highlight>
                <a:srgbClr val="FFF2CC"/>
              </a:highlight>
            </a:endParaRPr>
          </a:p>
          <a:p>
            <a:pPr indent="0" lvl="0" marL="0" rtl="0" algn="l">
              <a:spcBef>
                <a:spcPts val="0"/>
              </a:spcBef>
              <a:spcAft>
                <a:spcPts val="0"/>
              </a:spcAft>
              <a:buClr>
                <a:schemeClr val="dk1"/>
              </a:buClr>
              <a:buSzPts val="1100"/>
              <a:buFont typeface="Arial"/>
              <a:buNone/>
            </a:pPr>
            <a:br>
              <a:rPr lang="en">
                <a:highlight>
                  <a:schemeClr val="lt1"/>
                </a:highlight>
              </a:rPr>
            </a:br>
            <a:r>
              <a:rPr b="1" lang="en">
                <a:highlight>
                  <a:schemeClr val="lt1"/>
                </a:highlight>
              </a:rPr>
              <a:t>Please see next slide</a:t>
            </a:r>
            <a:endParaRPr b="1">
              <a:highlight>
                <a:schemeClr val="lt1"/>
              </a:highlight>
            </a:endParaRPr>
          </a:p>
          <a:p>
            <a:pPr indent="0" lvl="0" marL="0" rtl="0" algn="l">
              <a:spcBef>
                <a:spcPts val="0"/>
              </a:spcBef>
              <a:spcAft>
                <a:spcPts val="0"/>
              </a:spcAft>
              <a:buNone/>
            </a:pPr>
            <a:r>
              <a:t/>
            </a:r>
            <a:endParaRPr sz="1400"/>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7" name="Shape 1317"/>
        <p:cNvGrpSpPr/>
        <p:nvPr/>
      </p:nvGrpSpPr>
      <p:grpSpPr>
        <a:xfrm>
          <a:off x="0" y="0"/>
          <a:ext cx="0" cy="0"/>
          <a:chOff x="0" y="0"/>
          <a:chExt cx="0" cy="0"/>
        </a:xfrm>
      </p:grpSpPr>
      <p:sp>
        <p:nvSpPr>
          <p:cNvPr id="1318" name="Google Shape;1318;p8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Brute-Force: Prevention</a:t>
            </a:r>
            <a:endParaRPr/>
          </a:p>
        </p:txBody>
      </p:sp>
      <p:sp>
        <p:nvSpPr>
          <p:cNvPr id="1319" name="Google Shape;1319;p84"/>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sz="1200"/>
              <a:t>Two-Factor-Authentication (2FA) and Captcha methods are the most effective when it comes to preventing these attacks.</a:t>
            </a:r>
            <a:endParaRPr sz="1200"/>
          </a:p>
        </p:txBody>
      </p:sp>
      <p:sp>
        <p:nvSpPr>
          <p:cNvPr id="1320" name="Google Shape;1320;p84"/>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rPr lang="en" sz="800"/>
              <a:t>Image Source : https://pixabay.com/images/search/2fa/</a:t>
            </a:r>
            <a:endParaRPr sz="800"/>
          </a:p>
        </p:txBody>
      </p:sp>
      <p:sp>
        <p:nvSpPr>
          <p:cNvPr id="1321" name="Google Shape;1321;p84"/>
          <p:cNvSpPr txBox="1"/>
          <p:nvPr>
            <p:ph idx="3" type="body"/>
          </p:nvPr>
        </p:nvSpPr>
        <p:spPr>
          <a:xfrm>
            <a:off x="175" y="1040775"/>
            <a:ext cx="9144000" cy="3825300"/>
          </a:xfrm>
          <a:prstGeom prst="rect">
            <a:avLst/>
          </a:prstGeom>
        </p:spPr>
        <p:txBody>
          <a:bodyPr anchorCtr="0" anchor="t" bIns="914400" lIns="457200" spcFirstLastPara="1" rIns="457200" wrap="square" tIns="0">
            <a:noAutofit/>
          </a:bodyPr>
          <a:lstStyle/>
          <a:p>
            <a:pPr indent="0" lvl="0" marL="0" rtl="0" algn="l">
              <a:spcBef>
                <a:spcPts val="0"/>
              </a:spcBef>
              <a:spcAft>
                <a:spcPts val="0"/>
              </a:spcAft>
              <a:buNone/>
            </a:pPr>
            <a:r>
              <a:t/>
            </a:r>
            <a:endParaRPr/>
          </a:p>
          <a:p>
            <a:pPr indent="0" lvl="0" marL="0" rtl="0" algn="l">
              <a:spcBef>
                <a:spcPts val="800"/>
              </a:spcBef>
              <a:spcAft>
                <a:spcPts val="800"/>
              </a:spcAft>
              <a:buNone/>
            </a:pPr>
            <a:r>
              <a:t/>
            </a:r>
            <a:endParaRPr/>
          </a:p>
        </p:txBody>
      </p:sp>
      <p:pic>
        <p:nvPicPr>
          <p:cNvPr id="1322" name="Google Shape;1322;p84"/>
          <p:cNvPicPr preferRelativeResize="0"/>
          <p:nvPr/>
        </p:nvPicPr>
        <p:blipFill>
          <a:blip r:embed="rId3">
            <a:alphaModFix/>
          </a:blip>
          <a:stretch>
            <a:fillRect/>
          </a:stretch>
        </p:blipFill>
        <p:spPr>
          <a:xfrm>
            <a:off x="437775" y="957250"/>
            <a:ext cx="4238925" cy="2998175"/>
          </a:xfrm>
          <a:prstGeom prst="rect">
            <a:avLst/>
          </a:prstGeom>
          <a:noFill/>
          <a:ln>
            <a:noFill/>
          </a:ln>
        </p:spPr>
      </p:pic>
      <p:sp>
        <p:nvSpPr>
          <p:cNvPr id="1323" name="Google Shape;1323;p84"/>
          <p:cNvSpPr txBox="1"/>
          <p:nvPr>
            <p:ph idx="1" type="subTitle"/>
          </p:nvPr>
        </p:nvSpPr>
        <p:spPr>
          <a:xfrm>
            <a:off x="94200" y="3955425"/>
            <a:ext cx="4582500" cy="9105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sz="1200"/>
              <a:t>Ensure the company servers employ 2FA and use an authenticator such as Google Authenticator to add extra security</a:t>
            </a:r>
            <a:endParaRPr sz="1200"/>
          </a:p>
        </p:txBody>
      </p:sp>
      <p:pic>
        <p:nvPicPr>
          <p:cNvPr id="1324" name="Google Shape;1324;p84"/>
          <p:cNvPicPr preferRelativeResize="0"/>
          <p:nvPr/>
        </p:nvPicPr>
        <p:blipFill>
          <a:blip r:embed="rId4">
            <a:alphaModFix/>
          </a:blip>
          <a:stretch>
            <a:fillRect/>
          </a:stretch>
        </p:blipFill>
        <p:spPr>
          <a:xfrm>
            <a:off x="4781400" y="995350"/>
            <a:ext cx="4106650" cy="2960075"/>
          </a:xfrm>
          <a:prstGeom prst="rect">
            <a:avLst/>
          </a:prstGeom>
          <a:noFill/>
          <a:ln>
            <a:noFill/>
          </a:ln>
        </p:spPr>
      </p:pic>
      <p:sp>
        <p:nvSpPr>
          <p:cNvPr id="1325" name="Google Shape;1325;p84"/>
          <p:cNvSpPr txBox="1"/>
          <p:nvPr>
            <p:ph idx="1" type="subTitle"/>
          </p:nvPr>
        </p:nvSpPr>
        <p:spPr>
          <a:xfrm>
            <a:off x="4543475" y="3955450"/>
            <a:ext cx="4582500" cy="9105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sz="1200"/>
              <a:t>Adding recaptcha challenges to web servers is another recommended method to prevent any autonomous brute-force attempts. It will attempt to distinguish between a bot and a human.</a:t>
            </a:r>
            <a:endParaRPr sz="1200"/>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9" name="Shape 1329"/>
        <p:cNvGrpSpPr/>
        <p:nvPr/>
      </p:nvGrpSpPr>
      <p:grpSpPr>
        <a:xfrm>
          <a:off x="0" y="0"/>
          <a:ext cx="0" cy="0"/>
          <a:chOff x="0" y="0"/>
          <a:chExt cx="0" cy="0"/>
        </a:xfrm>
      </p:grpSpPr>
      <p:sp>
        <p:nvSpPr>
          <p:cNvPr id="1330" name="Google Shape;1330;p8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Mitigation: Detecting</a:t>
            </a:r>
            <a:r>
              <a:rPr lang="en"/>
              <a:t> the WebDAV Connection</a:t>
            </a:r>
            <a:endParaRPr/>
          </a:p>
        </p:txBody>
      </p:sp>
      <p:sp>
        <p:nvSpPr>
          <p:cNvPr id="1331" name="Google Shape;1331;p85"/>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332" name="Google Shape;1332;p85"/>
          <p:cNvSpPr txBox="1"/>
          <p:nvPr>
            <p:ph idx="2" type="subTitle"/>
          </p:nvPr>
        </p:nvSpPr>
        <p:spPr>
          <a:xfrm>
            <a:off x="-12300" y="1602450"/>
            <a:ext cx="4298400" cy="3301800"/>
          </a:xfrm>
          <a:prstGeom prst="rect">
            <a:avLst/>
          </a:prstGeom>
        </p:spPr>
        <p:txBody>
          <a:bodyPr anchorCtr="0" anchor="t" bIns="0" lIns="457200" spcFirstLastPara="1" rIns="457200" wrap="square" tIns="0">
            <a:noAutofit/>
          </a:bodyPr>
          <a:lstStyle/>
          <a:p>
            <a:pPr indent="0" lvl="0" marL="0" rtl="0" algn="l">
              <a:spcBef>
                <a:spcPts val="0"/>
              </a:spcBef>
              <a:spcAft>
                <a:spcPts val="0"/>
              </a:spcAft>
              <a:buNone/>
            </a:pPr>
            <a:r>
              <a:rPr lang="en">
                <a:highlight>
                  <a:srgbClr val="FFF2CC"/>
                </a:highlight>
              </a:rPr>
              <a:t>What kind of alarm can be set to detect future access to this directory?</a:t>
            </a:r>
            <a:endParaRPr>
              <a:highlight>
                <a:srgbClr val="FFF2CC"/>
              </a:highlight>
            </a:endParaRPr>
          </a:p>
          <a:p>
            <a:pPr indent="0" lvl="0" marL="0" rtl="0" algn="l">
              <a:spcBef>
                <a:spcPts val="1200"/>
              </a:spcBef>
              <a:spcAft>
                <a:spcPts val="0"/>
              </a:spcAft>
              <a:buNone/>
            </a:pPr>
            <a:r>
              <a:rPr b="1" lang="en">
                <a:solidFill>
                  <a:schemeClr val="dk1"/>
                </a:solidFill>
                <a:latin typeface="Arial"/>
                <a:ea typeface="Arial"/>
                <a:cs typeface="Arial"/>
                <a:sym typeface="Arial"/>
              </a:rPr>
              <a:t>An email alert should be created to notify system administrators if an unknown IP address accesses the directory.</a:t>
            </a:r>
            <a:endParaRPr/>
          </a:p>
          <a:p>
            <a:pPr indent="0" lvl="0" marL="0" rtl="0" algn="l">
              <a:spcBef>
                <a:spcPts val="1200"/>
              </a:spcBef>
              <a:spcAft>
                <a:spcPts val="0"/>
              </a:spcAft>
              <a:buClr>
                <a:schemeClr val="dk1"/>
              </a:buClr>
              <a:buSzPts val="1100"/>
              <a:buFont typeface="Arial"/>
              <a:buNone/>
            </a:pPr>
            <a:r>
              <a:rPr lang="en">
                <a:highlight>
                  <a:srgbClr val="FFF2CC"/>
                </a:highlight>
              </a:rPr>
              <a:t>What threshold would you set to activate this alarm?</a:t>
            </a:r>
            <a:endParaRPr>
              <a:highlight>
                <a:srgbClr val="FFF2CC"/>
              </a:highlight>
            </a:endParaRPr>
          </a:p>
          <a:p>
            <a:pPr indent="0" lvl="0" marL="0" rtl="0" algn="l">
              <a:spcBef>
                <a:spcPts val="0"/>
              </a:spcBef>
              <a:spcAft>
                <a:spcPts val="0"/>
              </a:spcAft>
              <a:buNone/>
            </a:pPr>
            <a:br>
              <a:rPr lang="en"/>
            </a:br>
            <a:r>
              <a:rPr b="1" lang="en"/>
              <a:t>The threshold for this should be 1 attempt. The operators must be notified </a:t>
            </a:r>
            <a:r>
              <a:rPr b="1" lang="en"/>
              <a:t>immediately</a:t>
            </a:r>
            <a:r>
              <a:rPr b="1" lang="en"/>
              <a:t> if an unknown IP attempts to connects to the WebDAV directory.</a:t>
            </a:r>
            <a:endParaRPr b="1"/>
          </a:p>
        </p:txBody>
      </p:sp>
      <p:sp>
        <p:nvSpPr>
          <p:cNvPr id="1333" name="Google Shape;1333;p85"/>
          <p:cNvSpPr txBox="1"/>
          <p:nvPr>
            <p:ph idx="3" type="subTitle"/>
          </p:nvPr>
        </p:nvSpPr>
        <p:spPr>
          <a:xfrm>
            <a:off x="4358575" y="1602450"/>
            <a:ext cx="4575000" cy="3301800"/>
          </a:xfrm>
          <a:prstGeom prst="rect">
            <a:avLst/>
          </a:prstGeom>
        </p:spPr>
        <p:txBody>
          <a:bodyPr anchorCtr="0" anchor="t" bIns="0" lIns="457200" spcFirstLastPara="1" rIns="457200" wrap="square" tIns="0">
            <a:noAutofit/>
          </a:bodyPr>
          <a:lstStyle/>
          <a:p>
            <a:pPr indent="0" lvl="0" marL="0" rtl="0" algn="l">
              <a:spcBef>
                <a:spcPts val="0"/>
              </a:spcBef>
              <a:spcAft>
                <a:spcPts val="0"/>
              </a:spcAft>
              <a:buNone/>
            </a:pPr>
            <a:r>
              <a:rPr lang="en">
                <a:highlight>
                  <a:srgbClr val="FFF2CC"/>
                </a:highlight>
              </a:rPr>
              <a:t>What configuration can be set on the host to control access?</a:t>
            </a:r>
            <a:endParaRPr>
              <a:highlight>
                <a:srgbClr val="FFF2CC"/>
              </a:highlight>
            </a:endParaRPr>
          </a:p>
          <a:p>
            <a:pPr indent="0" lvl="0" marL="0" rtl="0" algn="l">
              <a:spcBef>
                <a:spcPts val="0"/>
              </a:spcBef>
              <a:spcAft>
                <a:spcPts val="0"/>
              </a:spcAft>
              <a:buNone/>
            </a:pPr>
            <a:r>
              <a:t/>
            </a:r>
            <a:endParaRPr/>
          </a:p>
          <a:p>
            <a:pPr indent="0" lvl="0" marL="0" rtl="0" algn="l">
              <a:spcBef>
                <a:spcPts val="0"/>
              </a:spcBef>
              <a:spcAft>
                <a:spcPts val="0"/>
              </a:spcAft>
              <a:buNone/>
            </a:pPr>
            <a:r>
              <a:rPr b="1" lang="en"/>
              <a:t>The most effective method would be to create a firewall rule using UFW to restrict access to the directory.</a:t>
            </a:r>
            <a:endParaRPr b="1"/>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highlight>
                  <a:srgbClr val="FFF2CC"/>
                </a:highlight>
              </a:rPr>
              <a:t>Describe the solution. If possible, provide the required command line(s). </a:t>
            </a:r>
            <a:br>
              <a:rPr lang="en"/>
            </a:br>
            <a:br>
              <a:rPr lang="en"/>
            </a:br>
            <a:r>
              <a:rPr b="1" lang="en"/>
              <a:t>The blue-team recommends using UFW or FirewallD to configure these rules. Please refer to </a:t>
            </a:r>
            <a:endParaRPr b="1"/>
          </a:p>
          <a:p>
            <a:pPr indent="0" lvl="0" marL="0" rtl="0" algn="l">
              <a:spcBef>
                <a:spcPts val="0"/>
              </a:spcBef>
              <a:spcAft>
                <a:spcPts val="0"/>
              </a:spcAft>
              <a:buNone/>
            </a:pPr>
            <a:r>
              <a:rPr b="1" lang="en" u="sng">
                <a:solidFill>
                  <a:schemeClr val="hlink"/>
                </a:solidFill>
                <a:hlinkClick action="ppaction://hlinksldjump" r:id="rId3"/>
              </a:rPr>
              <a:t>Slide 25: Linux Firewall: UFW with port 443</a:t>
            </a:r>
            <a:endParaRPr b="1"/>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7" name="Shape 1337"/>
        <p:cNvGrpSpPr/>
        <p:nvPr/>
      </p:nvGrpSpPr>
      <p:grpSpPr>
        <a:xfrm>
          <a:off x="0" y="0"/>
          <a:ext cx="0" cy="0"/>
          <a:chOff x="0" y="0"/>
          <a:chExt cx="0" cy="0"/>
        </a:xfrm>
      </p:grpSpPr>
      <p:sp>
        <p:nvSpPr>
          <p:cNvPr id="1338" name="Google Shape;1338;p8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Mitigation: Identifying Reverse Shell Uploads</a:t>
            </a:r>
            <a:endParaRPr/>
          </a:p>
        </p:txBody>
      </p:sp>
      <p:sp>
        <p:nvSpPr>
          <p:cNvPr id="1339" name="Google Shape;1339;p86"/>
          <p:cNvSpPr txBox="1"/>
          <p:nvPr>
            <p:ph idx="2" type="subTitle"/>
          </p:nvPr>
        </p:nvSpPr>
        <p:spPr>
          <a:xfrm>
            <a:off x="-12300" y="1438625"/>
            <a:ext cx="4479000" cy="3465600"/>
          </a:xfrm>
          <a:prstGeom prst="rect">
            <a:avLst/>
          </a:prstGeom>
        </p:spPr>
        <p:txBody>
          <a:bodyPr anchorCtr="0" anchor="t" bIns="0" lIns="457200" spcFirstLastPara="1" rIns="457200" wrap="square" tIns="0">
            <a:noAutofit/>
          </a:bodyPr>
          <a:lstStyle/>
          <a:p>
            <a:pPr indent="0" lvl="0" marL="0" rtl="0" algn="l">
              <a:spcBef>
                <a:spcPts val="0"/>
              </a:spcBef>
              <a:spcAft>
                <a:spcPts val="0"/>
              </a:spcAft>
              <a:buNone/>
            </a:pPr>
            <a:r>
              <a:rPr lang="en">
                <a:highlight>
                  <a:srgbClr val="FFF2CC"/>
                </a:highlight>
              </a:rPr>
              <a:t>What kind of alarm can be set to detect future file uploads?</a:t>
            </a:r>
            <a:endParaRPr>
              <a:highlight>
                <a:srgbClr val="FFF2CC"/>
              </a:highlight>
            </a:endParaRPr>
          </a:p>
          <a:p>
            <a:pPr indent="0" lvl="0" marL="0" rtl="0" algn="l">
              <a:spcBef>
                <a:spcPts val="0"/>
              </a:spcBef>
              <a:spcAft>
                <a:spcPts val="0"/>
              </a:spcAft>
              <a:buNone/>
            </a:pPr>
            <a:r>
              <a:t/>
            </a:r>
            <a:endParaRPr/>
          </a:p>
          <a:p>
            <a:pPr indent="0" lvl="0" marL="0" rtl="0" algn="l">
              <a:spcBef>
                <a:spcPts val="0"/>
              </a:spcBef>
              <a:spcAft>
                <a:spcPts val="0"/>
              </a:spcAft>
              <a:buNone/>
            </a:pPr>
            <a:r>
              <a:rPr b="1" lang="en"/>
              <a:t>An alarm can be configured to notify the operator that traffic was detected travelling through port 4444. 4444 is the default port for meterpreter which is often left unchanged by threat actors.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highlight>
                  <a:srgbClr val="FFF2CC"/>
                </a:highlight>
              </a:rPr>
              <a:t>What threshold would you set to activate this alarm?</a:t>
            </a:r>
            <a:endParaRPr>
              <a:highlight>
                <a:srgbClr val="FFF2CC"/>
              </a:highlight>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b="1" lang="en">
                <a:solidFill>
                  <a:schemeClr val="dk1"/>
                </a:solidFill>
              </a:rPr>
              <a:t>The threshold for this should be 1 attempt. The operators must be notified immediately if there is traffic going through 4444. </a:t>
            </a:r>
            <a:endParaRPr/>
          </a:p>
        </p:txBody>
      </p:sp>
      <p:sp>
        <p:nvSpPr>
          <p:cNvPr id="1340" name="Google Shape;1340;p86"/>
          <p:cNvSpPr txBox="1"/>
          <p:nvPr>
            <p:ph idx="3" type="subTitle"/>
          </p:nvPr>
        </p:nvSpPr>
        <p:spPr>
          <a:xfrm>
            <a:off x="4351425" y="1440800"/>
            <a:ext cx="5112900" cy="3582300"/>
          </a:xfrm>
          <a:prstGeom prst="rect">
            <a:avLst/>
          </a:prstGeom>
        </p:spPr>
        <p:txBody>
          <a:bodyPr anchorCtr="0" anchor="t" bIns="0" lIns="457200" spcFirstLastPara="1" rIns="457200" wrap="square" tIns="0">
            <a:noAutofit/>
          </a:bodyPr>
          <a:lstStyle/>
          <a:p>
            <a:pPr indent="0" lvl="0" marL="0" rtl="0" algn="l">
              <a:spcBef>
                <a:spcPts val="0"/>
              </a:spcBef>
              <a:spcAft>
                <a:spcPts val="0"/>
              </a:spcAft>
              <a:buNone/>
            </a:pPr>
            <a:r>
              <a:rPr lang="en">
                <a:highlight>
                  <a:srgbClr val="FFF2CC"/>
                </a:highlight>
              </a:rPr>
              <a:t>What configuration can be set on the host to block file uploads?</a:t>
            </a:r>
            <a:endParaRPr>
              <a:highlight>
                <a:srgbClr val="FFF2CC"/>
              </a:highlight>
            </a:endParaRPr>
          </a:p>
          <a:p>
            <a:pPr indent="0" lvl="0" marL="0" rtl="0" algn="l">
              <a:spcBef>
                <a:spcPts val="0"/>
              </a:spcBef>
              <a:spcAft>
                <a:spcPts val="0"/>
              </a:spcAft>
              <a:buNone/>
            </a:pPr>
            <a:r>
              <a:t/>
            </a:r>
            <a:endParaRPr/>
          </a:p>
          <a:p>
            <a:pPr indent="0" lvl="0" marL="0" rtl="0" algn="l">
              <a:spcBef>
                <a:spcPts val="0"/>
              </a:spcBef>
              <a:spcAft>
                <a:spcPts val="0"/>
              </a:spcAft>
              <a:buNone/>
            </a:pPr>
            <a:r>
              <a:rPr b="1" lang="en"/>
              <a:t>The blue-team recommends to implement security restrictions to only allow certain file formats to be uploaded. </a:t>
            </a:r>
            <a:endParaRPr b="1"/>
          </a:p>
          <a:p>
            <a:pPr indent="0" lvl="0" marL="0" rtl="0" algn="l">
              <a:spcBef>
                <a:spcPts val="0"/>
              </a:spcBef>
              <a:spcAft>
                <a:spcPts val="0"/>
              </a:spcAft>
              <a:buNone/>
            </a:pPr>
            <a:r>
              <a:rPr b="1" lang="en"/>
              <a:t>Additionally, file uploads should be outside of the webserver’s public directory. This will prevent attackers running malicious scripts as a root user.</a:t>
            </a:r>
            <a:endParaRPr b="1"/>
          </a:p>
          <a:p>
            <a:pPr indent="0" lvl="0" marL="0" rtl="0" algn="l">
              <a:spcBef>
                <a:spcPts val="0"/>
              </a:spcBef>
              <a:spcAft>
                <a:spcPts val="0"/>
              </a:spcAft>
              <a:buNone/>
            </a:pPr>
            <a:r>
              <a:t/>
            </a:r>
            <a:endParaRPr b="1"/>
          </a:p>
          <a:p>
            <a:pPr indent="0" lvl="0" marL="0" rtl="0" algn="l">
              <a:spcBef>
                <a:spcPts val="0"/>
              </a:spcBef>
              <a:spcAft>
                <a:spcPts val="0"/>
              </a:spcAft>
              <a:buClr>
                <a:schemeClr val="dk1"/>
              </a:buClr>
              <a:buSzPts val="1100"/>
              <a:buFont typeface="Arial"/>
              <a:buNone/>
            </a:pPr>
            <a:r>
              <a:rPr lang="en">
                <a:highlight>
                  <a:srgbClr val="FFF2CC"/>
                </a:highlight>
              </a:rPr>
              <a:t>Describe the solution. If possible, provide the required command line. </a:t>
            </a:r>
            <a:endParaRPr>
              <a:highlight>
                <a:srgbClr val="FFF2CC"/>
              </a:highlight>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b="1" lang="en">
                <a:solidFill>
                  <a:schemeClr val="dk1"/>
                </a:solidFill>
              </a:rPr>
              <a:t>This will create an application whitelist which will also block them from running. Antivirus and endpoint monitoring tools can also be used to scan the files contents to prevent the upload of malicious files.</a:t>
            </a:r>
            <a:endParaRPr b="1">
              <a:solidFill>
                <a:schemeClr val="dk1"/>
              </a:solidFill>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4" name="Shape 1344"/>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6" name="Shape 1056"/>
        <p:cNvGrpSpPr/>
        <p:nvPr/>
      </p:nvGrpSpPr>
      <p:grpSpPr>
        <a:xfrm>
          <a:off x="0" y="0"/>
          <a:ext cx="0" cy="0"/>
          <a:chOff x="0" y="0"/>
          <a:chExt cx="0" cy="0"/>
        </a:xfrm>
      </p:grpSpPr>
      <p:sp>
        <p:nvSpPr>
          <p:cNvPr id="1057" name="Google Shape;1057;p57"/>
          <p:cNvSpPr txBox="1"/>
          <p:nvPr>
            <p:ph idx="2" type="body"/>
          </p:nvPr>
        </p:nvSpPr>
        <p:spPr>
          <a:xfrm>
            <a:off x="115375" y="910475"/>
            <a:ext cx="6699600" cy="3897600"/>
          </a:xfrm>
          <a:prstGeom prst="rect">
            <a:avLst/>
          </a:prstGeom>
          <a:solidFill>
            <a:srgbClr val="1D8BE6">
              <a:alpha val="14530"/>
            </a:srgbClr>
          </a:solidFill>
        </p:spPr>
        <p:txBody>
          <a:bodyPr anchorCtr="0" anchor="t" bIns="914400" lIns="457200" spcFirstLastPara="1" rIns="457200" wrap="square" tIns="0">
            <a:noAutofit/>
          </a:bodyPr>
          <a:lstStyle/>
          <a:p>
            <a:pPr indent="0" lvl="0" marL="0" rtl="0" algn="l">
              <a:spcBef>
                <a:spcPts val="0"/>
              </a:spcBef>
              <a:spcAft>
                <a:spcPts val="0"/>
              </a:spcAft>
              <a:buNone/>
            </a:pPr>
            <a:r>
              <a:t/>
            </a:r>
            <a:endParaRPr/>
          </a:p>
          <a:p>
            <a:pPr indent="0" lvl="0" marL="0" rtl="0" algn="l">
              <a:spcBef>
                <a:spcPts val="800"/>
              </a:spcBef>
              <a:spcAft>
                <a:spcPts val="0"/>
              </a:spcAft>
              <a:buNone/>
            </a:pPr>
            <a:r>
              <a:t/>
            </a:r>
            <a:endParaRPr/>
          </a:p>
          <a:p>
            <a:pPr indent="0" lvl="0" marL="0" rtl="0" algn="l">
              <a:spcBef>
                <a:spcPts val="800"/>
              </a:spcBef>
              <a:spcAft>
                <a:spcPts val="0"/>
              </a:spcAft>
              <a:buNone/>
            </a:pPr>
            <a:r>
              <a:t/>
            </a:r>
            <a:endParaRPr/>
          </a:p>
          <a:p>
            <a:pPr indent="0" lvl="0" marL="0" rtl="0" algn="l">
              <a:spcBef>
                <a:spcPts val="800"/>
              </a:spcBef>
              <a:spcAft>
                <a:spcPts val="0"/>
              </a:spcAft>
              <a:buNone/>
            </a:pPr>
            <a:r>
              <a:t/>
            </a:r>
            <a:endParaRPr/>
          </a:p>
          <a:p>
            <a:pPr indent="0" lvl="0" marL="0" rtl="0" algn="l">
              <a:spcBef>
                <a:spcPts val="800"/>
              </a:spcBef>
              <a:spcAft>
                <a:spcPts val="0"/>
              </a:spcAft>
              <a:buClr>
                <a:schemeClr val="dk1"/>
              </a:buClr>
              <a:buSzPts val="1100"/>
              <a:buFont typeface="Arial"/>
              <a:buNone/>
            </a:pPr>
            <a:r>
              <a:t/>
            </a:r>
            <a:endParaRPr/>
          </a:p>
          <a:p>
            <a:pPr indent="0" lvl="0" marL="0" rtl="0" algn="l">
              <a:spcBef>
                <a:spcPts val="800"/>
              </a:spcBef>
              <a:spcAft>
                <a:spcPts val="0"/>
              </a:spcAft>
              <a:buClr>
                <a:schemeClr val="dk1"/>
              </a:buClr>
              <a:buSzPts val="1100"/>
              <a:buFont typeface="Arial"/>
              <a:buNone/>
            </a:pPr>
            <a:r>
              <a:t/>
            </a:r>
            <a:endParaRPr/>
          </a:p>
          <a:p>
            <a:pPr indent="0" lvl="0" marL="0" rtl="0" algn="l">
              <a:spcBef>
                <a:spcPts val="800"/>
              </a:spcBef>
              <a:spcAft>
                <a:spcPts val="800"/>
              </a:spcAft>
              <a:buNone/>
            </a:pPr>
            <a:r>
              <a:t/>
            </a:r>
            <a:endParaRPr/>
          </a:p>
        </p:txBody>
      </p:sp>
      <p:sp>
        <p:nvSpPr>
          <p:cNvPr id="1058" name="Google Shape;1058;p57"/>
          <p:cNvSpPr txBox="1"/>
          <p:nvPr>
            <p:ph idx="3" type="subTitle"/>
          </p:nvPr>
        </p:nvSpPr>
        <p:spPr>
          <a:xfrm>
            <a:off x="7074000" y="910475"/>
            <a:ext cx="2070000" cy="3784800"/>
          </a:xfrm>
          <a:prstGeom prst="rect">
            <a:avLst/>
          </a:prstGeom>
        </p:spPr>
        <p:txBody>
          <a:bodyPr anchorCtr="0" anchor="t" bIns="182875" lIns="182875" spcFirstLastPara="1" rIns="182875" wrap="square" tIns="182875">
            <a:noAutofit/>
          </a:bodyPr>
          <a:lstStyle/>
          <a:p>
            <a:pPr indent="0" lvl="0" marL="0" rtl="0" algn="l">
              <a:spcBef>
                <a:spcPts val="0"/>
              </a:spcBef>
              <a:spcAft>
                <a:spcPts val="0"/>
              </a:spcAft>
              <a:buClr>
                <a:schemeClr val="dk1"/>
              </a:buClr>
              <a:buSzPts val="1100"/>
              <a:buFont typeface="Arial"/>
              <a:buNone/>
            </a:pPr>
            <a:r>
              <a:rPr lang="en" sz="1100">
                <a:latin typeface="Roboto Black"/>
                <a:ea typeface="Roboto Black"/>
                <a:cs typeface="Roboto Black"/>
                <a:sym typeface="Roboto Black"/>
              </a:rPr>
              <a:t>Network</a:t>
            </a:r>
            <a:endParaRPr b="1" sz="1100"/>
          </a:p>
          <a:p>
            <a:pPr indent="0" lvl="0" marL="0" rtl="0" algn="l">
              <a:spcBef>
                <a:spcPts val="0"/>
              </a:spcBef>
              <a:spcAft>
                <a:spcPts val="0"/>
              </a:spcAft>
              <a:buClr>
                <a:schemeClr val="dk1"/>
              </a:buClr>
              <a:buSzPts val="1100"/>
              <a:buFont typeface="Arial"/>
              <a:buNone/>
            </a:pPr>
            <a:r>
              <a:rPr lang="en"/>
              <a:t>Address </a:t>
            </a:r>
            <a:r>
              <a:rPr lang="en"/>
              <a:t>Range: 192.168.1.1/24</a:t>
            </a:r>
            <a:endParaRPr/>
          </a:p>
          <a:p>
            <a:pPr indent="0" lvl="0" marL="0" rtl="0" algn="l">
              <a:spcBef>
                <a:spcPts val="0"/>
              </a:spcBef>
              <a:spcAft>
                <a:spcPts val="0"/>
              </a:spcAft>
              <a:buClr>
                <a:schemeClr val="dk1"/>
              </a:buClr>
              <a:buSzPts val="1100"/>
              <a:buFont typeface="Arial"/>
              <a:buNone/>
            </a:pPr>
            <a:r>
              <a:rPr lang="en"/>
              <a:t>Netmask: 255.255.255.0</a:t>
            </a:r>
            <a:endParaRPr/>
          </a:p>
          <a:p>
            <a:pPr indent="0" lvl="0" marL="0" rtl="0" algn="l">
              <a:spcBef>
                <a:spcPts val="0"/>
              </a:spcBef>
              <a:spcAft>
                <a:spcPts val="0"/>
              </a:spcAft>
              <a:buClr>
                <a:schemeClr val="dk1"/>
              </a:buClr>
              <a:buSzPts val="1100"/>
              <a:buFont typeface="Arial"/>
              <a:buNone/>
            </a:pPr>
            <a:r>
              <a:rPr lang="en"/>
              <a:t>Gateway: 192.168.1.1</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sz="1100">
                <a:latin typeface="Roboto Black"/>
                <a:ea typeface="Roboto Black"/>
                <a:cs typeface="Roboto Black"/>
                <a:sym typeface="Roboto Black"/>
              </a:rPr>
              <a:t>Machines</a:t>
            </a:r>
            <a:endParaRPr sz="1100">
              <a:latin typeface="Roboto Black"/>
              <a:ea typeface="Roboto Black"/>
              <a:cs typeface="Roboto Black"/>
              <a:sym typeface="Roboto Black"/>
            </a:endParaRPr>
          </a:p>
          <a:p>
            <a:pPr indent="0" lvl="0" marL="0" rtl="0" algn="l">
              <a:spcBef>
                <a:spcPts val="0"/>
              </a:spcBef>
              <a:spcAft>
                <a:spcPts val="0"/>
              </a:spcAft>
              <a:buClr>
                <a:schemeClr val="dk1"/>
              </a:buClr>
              <a:buSzPts val="1100"/>
              <a:buFont typeface="Arial"/>
              <a:buNone/>
            </a:pPr>
            <a:r>
              <a:rPr lang="en"/>
              <a:t>IPv4: 192.168.1.90</a:t>
            </a:r>
            <a:endParaRPr/>
          </a:p>
          <a:p>
            <a:pPr indent="0" lvl="0" marL="0" rtl="0" algn="l">
              <a:spcBef>
                <a:spcPts val="0"/>
              </a:spcBef>
              <a:spcAft>
                <a:spcPts val="0"/>
              </a:spcAft>
              <a:buClr>
                <a:schemeClr val="dk1"/>
              </a:buClr>
              <a:buSzPts val="1100"/>
              <a:buFont typeface="Arial"/>
              <a:buNone/>
            </a:pPr>
            <a:r>
              <a:rPr lang="en"/>
              <a:t>OS: Kali linux (Attacker)</a:t>
            </a:r>
            <a:endParaRPr/>
          </a:p>
          <a:p>
            <a:pPr indent="0" lvl="0" marL="0" rtl="0" algn="l">
              <a:spcBef>
                <a:spcPts val="0"/>
              </a:spcBef>
              <a:spcAft>
                <a:spcPts val="0"/>
              </a:spcAft>
              <a:buClr>
                <a:schemeClr val="dk1"/>
              </a:buClr>
              <a:buSzPts val="1100"/>
              <a:buFont typeface="Arial"/>
              <a:buNone/>
            </a:pPr>
            <a:r>
              <a:rPr lang="en"/>
              <a:t>Hostname: kali</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IPv4: 192.168.1.100</a:t>
            </a:r>
            <a:endParaRPr/>
          </a:p>
          <a:p>
            <a:pPr indent="0" lvl="0" marL="0" rtl="0" algn="l">
              <a:spcBef>
                <a:spcPts val="0"/>
              </a:spcBef>
              <a:spcAft>
                <a:spcPts val="0"/>
              </a:spcAft>
              <a:buClr>
                <a:schemeClr val="dk1"/>
              </a:buClr>
              <a:buSzPts val="1100"/>
              <a:buFont typeface="Arial"/>
              <a:buNone/>
            </a:pPr>
            <a:r>
              <a:rPr lang="en"/>
              <a:t>OS: Linux (Defender)</a:t>
            </a:r>
            <a:endParaRPr/>
          </a:p>
          <a:p>
            <a:pPr indent="0" lvl="0" marL="0" rtl="0" algn="l">
              <a:spcBef>
                <a:spcPts val="0"/>
              </a:spcBef>
              <a:spcAft>
                <a:spcPts val="0"/>
              </a:spcAft>
              <a:buClr>
                <a:schemeClr val="dk1"/>
              </a:buClr>
              <a:buSzPts val="1100"/>
              <a:buFont typeface="Arial"/>
              <a:buNone/>
            </a:pPr>
            <a:r>
              <a:rPr lang="en"/>
              <a:t>Hostname: ELK</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IPv4: 192.168.1.105</a:t>
            </a:r>
            <a:endParaRPr/>
          </a:p>
          <a:p>
            <a:pPr indent="0" lvl="0" marL="0" rtl="0" algn="l">
              <a:spcBef>
                <a:spcPts val="0"/>
              </a:spcBef>
              <a:spcAft>
                <a:spcPts val="0"/>
              </a:spcAft>
              <a:buClr>
                <a:schemeClr val="dk1"/>
              </a:buClr>
              <a:buSzPts val="1100"/>
              <a:buFont typeface="Arial"/>
              <a:buNone/>
            </a:pPr>
            <a:r>
              <a:rPr lang="en"/>
              <a:t>OS: Linux (Victim)</a:t>
            </a:r>
            <a:endParaRPr/>
          </a:p>
          <a:p>
            <a:pPr indent="0" lvl="0" marL="0" rtl="0" algn="l">
              <a:spcBef>
                <a:spcPts val="0"/>
              </a:spcBef>
              <a:spcAft>
                <a:spcPts val="0"/>
              </a:spcAft>
              <a:buClr>
                <a:schemeClr val="dk1"/>
              </a:buClr>
              <a:buSzPts val="1100"/>
              <a:buFont typeface="Arial"/>
              <a:buNone/>
            </a:pPr>
            <a:r>
              <a:rPr lang="en"/>
              <a:t>Hostname: Capstone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IPv4: 192.168.1.1</a:t>
            </a:r>
            <a:endParaRPr/>
          </a:p>
          <a:p>
            <a:pPr indent="0" lvl="0" marL="0" rtl="0" algn="l">
              <a:spcBef>
                <a:spcPts val="0"/>
              </a:spcBef>
              <a:spcAft>
                <a:spcPts val="0"/>
              </a:spcAft>
              <a:buClr>
                <a:schemeClr val="dk1"/>
              </a:buClr>
              <a:buSzPts val="1100"/>
              <a:buFont typeface="Arial"/>
              <a:buNone/>
            </a:pPr>
            <a:r>
              <a:rPr lang="en"/>
              <a:t>OS: Windows 10</a:t>
            </a:r>
            <a:endParaRPr/>
          </a:p>
          <a:p>
            <a:pPr indent="0" lvl="0" marL="0" rtl="0" algn="l">
              <a:spcBef>
                <a:spcPts val="0"/>
              </a:spcBef>
              <a:spcAft>
                <a:spcPts val="0"/>
              </a:spcAft>
              <a:buClr>
                <a:schemeClr val="dk1"/>
              </a:buClr>
              <a:buSzPts val="1100"/>
              <a:buFont typeface="Arial"/>
              <a:buNone/>
            </a:pPr>
            <a:r>
              <a:rPr lang="en"/>
              <a:t>Hostname:ML-RefVM-684427</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1059" name="Google Shape;1059;p57"/>
          <p:cNvSpPr txBox="1"/>
          <p:nvPr>
            <p:ph type="title"/>
          </p:nvPr>
        </p:nvSpPr>
        <p:spPr>
          <a:xfrm>
            <a:off x="-12425" y="0"/>
            <a:ext cx="6699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Network Topology</a:t>
            </a:r>
            <a:endParaRPr/>
          </a:p>
        </p:txBody>
      </p:sp>
      <p:sp>
        <p:nvSpPr>
          <p:cNvPr id="1060" name="Google Shape;1060;p57"/>
          <p:cNvSpPr txBox="1"/>
          <p:nvPr>
            <p:ph idx="4"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1061" name="Google Shape;1061;p57"/>
          <p:cNvPicPr preferRelativeResize="0"/>
          <p:nvPr/>
        </p:nvPicPr>
        <p:blipFill>
          <a:blip r:embed="rId3">
            <a:alphaModFix/>
          </a:blip>
          <a:stretch>
            <a:fillRect/>
          </a:stretch>
        </p:blipFill>
        <p:spPr>
          <a:xfrm>
            <a:off x="115375" y="683175"/>
            <a:ext cx="6889598" cy="416659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5" name="Shape 1065"/>
        <p:cNvGrpSpPr/>
        <p:nvPr/>
      </p:nvGrpSpPr>
      <p:grpSpPr>
        <a:xfrm>
          <a:off x="0" y="0"/>
          <a:ext cx="0" cy="0"/>
          <a:chOff x="0" y="0"/>
          <a:chExt cx="0" cy="0"/>
        </a:xfrm>
      </p:grpSpPr>
      <p:pic>
        <p:nvPicPr>
          <p:cNvPr id="1066" name="Google Shape;1066;p58"/>
          <p:cNvPicPr preferRelativeResize="0"/>
          <p:nvPr/>
        </p:nvPicPr>
        <p:blipFill>
          <a:blip r:embed="rId3">
            <a:alphaModFix/>
          </a:blip>
          <a:stretch>
            <a:fillRect/>
          </a:stretch>
        </p:blipFill>
        <p:spPr>
          <a:xfrm>
            <a:off x="274322" y="289900"/>
            <a:ext cx="8595295" cy="4593614"/>
          </a:xfrm>
          <a:prstGeom prst="rect">
            <a:avLst/>
          </a:prstGeom>
          <a:noFill/>
          <a:ln>
            <a:noFill/>
          </a:ln>
        </p:spPr>
      </p:pic>
      <p:sp>
        <p:nvSpPr>
          <p:cNvPr id="1067" name="Google Shape;1067;p58"/>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
        <p:nvSpPr>
          <p:cNvPr id="1068" name="Google Shape;1068;p58"/>
          <p:cNvSpPr txBox="1"/>
          <p:nvPr>
            <p:ph type="title"/>
          </p:nvPr>
        </p:nvSpPr>
        <p:spPr>
          <a:xfrm>
            <a:off x="274325" y="1851100"/>
            <a:ext cx="8595300" cy="1029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a:t>Red Team</a:t>
            </a:r>
            <a:endParaRPr b="1"/>
          </a:p>
          <a:p>
            <a:pPr indent="0" lvl="0" marL="0" rtl="0" algn="ctr">
              <a:spcBef>
                <a:spcPts val="0"/>
              </a:spcBef>
              <a:spcAft>
                <a:spcPts val="0"/>
              </a:spcAft>
              <a:buClr>
                <a:schemeClr val="dk1"/>
              </a:buClr>
              <a:buSzPts val="1100"/>
              <a:buFont typeface="Arial"/>
              <a:buNone/>
            </a:pPr>
            <a:r>
              <a:rPr lang="en">
                <a:latin typeface="Roboto Light"/>
                <a:ea typeface="Roboto Light"/>
                <a:cs typeface="Roboto Light"/>
                <a:sym typeface="Roboto Light"/>
              </a:rPr>
              <a:t>Security Assessment</a:t>
            </a:r>
            <a:endParaRPr>
              <a:latin typeface="Roboto Light"/>
              <a:ea typeface="Roboto Light"/>
              <a:cs typeface="Roboto Light"/>
              <a:sym typeface="Roboto Light"/>
            </a:endParaRPr>
          </a:p>
          <a:p>
            <a:pPr indent="0" lvl="0" marL="0" rtl="0" algn="ctr">
              <a:spcBef>
                <a:spcPts val="0"/>
              </a:spcBef>
              <a:spcAft>
                <a:spcPts val="0"/>
              </a:spcAft>
              <a:buNone/>
            </a:pPr>
            <a:r>
              <a:t/>
            </a:r>
            <a:endParaRPr>
              <a:latin typeface="Roboto Light"/>
              <a:ea typeface="Roboto Light"/>
              <a:cs typeface="Roboto Light"/>
              <a:sym typeface="Roboto Light"/>
            </a:endParaRPr>
          </a:p>
        </p:txBody>
      </p:sp>
      <p:sp>
        <p:nvSpPr>
          <p:cNvPr id="1069" name="Google Shape;1069;p58"/>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3" name="Shape 1073"/>
        <p:cNvGrpSpPr/>
        <p:nvPr/>
      </p:nvGrpSpPr>
      <p:grpSpPr>
        <a:xfrm>
          <a:off x="0" y="0"/>
          <a:ext cx="0" cy="0"/>
          <a:chOff x="0" y="0"/>
          <a:chExt cx="0" cy="0"/>
        </a:xfrm>
      </p:grpSpPr>
      <p:sp>
        <p:nvSpPr>
          <p:cNvPr id="1074" name="Google Shape;1074;p5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Recon: Describing the Target</a:t>
            </a:r>
            <a:endParaRPr/>
          </a:p>
        </p:txBody>
      </p:sp>
      <p:sp>
        <p:nvSpPr>
          <p:cNvPr id="1075" name="Google Shape;1075;p59"/>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marR="0" rtl="0" algn="l">
              <a:lnSpc>
                <a:spcPct val="100000"/>
              </a:lnSpc>
              <a:spcBef>
                <a:spcPts val="0"/>
              </a:spcBef>
              <a:spcAft>
                <a:spcPts val="0"/>
              </a:spcAft>
              <a:buNone/>
            </a:pPr>
            <a:r>
              <a:rPr lang="en">
                <a:latin typeface="Roboto Medium"/>
                <a:ea typeface="Roboto Medium"/>
                <a:cs typeface="Roboto Medium"/>
                <a:sym typeface="Roboto Medium"/>
              </a:rPr>
              <a:t>Nmap </a:t>
            </a:r>
            <a:r>
              <a:rPr lang="en">
                <a:latin typeface="Roboto Medium"/>
                <a:ea typeface="Roboto Medium"/>
                <a:cs typeface="Roboto Medium"/>
                <a:sym typeface="Roboto Medium"/>
              </a:rPr>
              <a:t>identified</a:t>
            </a:r>
            <a:r>
              <a:rPr lang="en">
                <a:latin typeface="Roboto Medium"/>
                <a:ea typeface="Roboto Medium"/>
                <a:cs typeface="Roboto Medium"/>
                <a:sym typeface="Roboto Medium"/>
              </a:rPr>
              <a:t> the following hosts on the network:</a:t>
            </a:r>
            <a:endParaRPr>
              <a:latin typeface="Roboto Medium"/>
              <a:ea typeface="Roboto Medium"/>
              <a:cs typeface="Roboto Medium"/>
              <a:sym typeface="Roboto Medium"/>
            </a:endParaRPr>
          </a:p>
        </p:txBody>
      </p:sp>
      <p:sp>
        <p:nvSpPr>
          <p:cNvPr id="1076" name="Google Shape;1076;p59"/>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graphicFrame>
        <p:nvGraphicFramePr>
          <p:cNvPr id="1077" name="Google Shape;1077;p59"/>
          <p:cNvGraphicFramePr/>
          <p:nvPr/>
        </p:nvGraphicFramePr>
        <p:xfrm>
          <a:off x="419800" y="1198750"/>
          <a:ext cx="3000000" cy="3000000"/>
        </p:xfrm>
        <a:graphic>
          <a:graphicData uri="http://schemas.openxmlformats.org/drawingml/2006/table">
            <a:tbl>
              <a:tblPr>
                <a:noFill/>
                <a:tableStyleId>{2C69E1AA-F2BB-4CCB-A447-AD3C348097E0}</a:tableStyleId>
              </a:tblPr>
              <a:tblGrid>
                <a:gridCol w="2782200"/>
                <a:gridCol w="2782200"/>
                <a:gridCol w="2782200"/>
              </a:tblGrid>
              <a:tr h="378200">
                <a:tc>
                  <a:txBody>
                    <a:bodyPr/>
                    <a:lstStyle/>
                    <a:p>
                      <a:pPr indent="0" lvl="0" marL="0" rtl="0" algn="l">
                        <a:spcBef>
                          <a:spcPts val="0"/>
                        </a:spcBef>
                        <a:spcAft>
                          <a:spcPts val="0"/>
                        </a:spcAft>
                        <a:buNone/>
                      </a:pPr>
                      <a:r>
                        <a:rPr b="1" lang="en">
                          <a:solidFill>
                            <a:srgbClr val="FFFFFF"/>
                          </a:solidFill>
                          <a:latin typeface="Roboto"/>
                          <a:ea typeface="Roboto"/>
                          <a:cs typeface="Roboto"/>
                          <a:sym typeface="Roboto"/>
                        </a:rPr>
                        <a:t>Hostname</a:t>
                      </a:r>
                      <a:endParaRPr b="1">
                        <a:solidFill>
                          <a:srgbClr val="FFFFFF"/>
                        </a:solidFill>
                        <a:latin typeface="Roboto"/>
                        <a:ea typeface="Roboto"/>
                        <a:cs typeface="Roboto"/>
                        <a:sym typeface="Roboto"/>
                      </a:endParaRPr>
                    </a:p>
                  </a:txBody>
                  <a:tcPr marT="91425" marB="91425" marR="182875" marL="18287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990000"/>
                    </a:solidFill>
                  </a:tcPr>
                </a:tc>
                <a:tc>
                  <a:txBody>
                    <a:bodyPr/>
                    <a:lstStyle/>
                    <a:p>
                      <a:pPr indent="0" lvl="0" marL="0" rtl="0" algn="l">
                        <a:spcBef>
                          <a:spcPts val="0"/>
                        </a:spcBef>
                        <a:spcAft>
                          <a:spcPts val="0"/>
                        </a:spcAft>
                        <a:buNone/>
                      </a:pPr>
                      <a:r>
                        <a:rPr b="1" lang="en">
                          <a:solidFill>
                            <a:srgbClr val="FFFFFF"/>
                          </a:solidFill>
                          <a:latin typeface="Roboto"/>
                          <a:ea typeface="Roboto"/>
                          <a:cs typeface="Roboto"/>
                          <a:sym typeface="Roboto"/>
                        </a:rPr>
                        <a:t>IP Address</a:t>
                      </a:r>
                      <a:endParaRPr b="1">
                        <a:solidFill>
                          <a:srgbClr val="FFFFFF"/>
                        </a:solidFill>
                        <a:latin typeface="Roboto"/>
                        <a:ea typeface="Roboto"/>
                        <a:cs typeface="Roboto"/>
                        <a:sym typeface="Roboto"/>
                      </a:endParaRPr>
                    </a:p>
                  </a:txBody>
                  <a:tcPr marT="91425" marB="91425" marR="182875" marL="18287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990000"/>
                    </a:solidFill>
                  </a:tcPr>
                </a:tc>
                <a:tc>
                  <a:txBody>
                    <a:bodyPr/>
                    <a:lstStyle/>
                    <a:p>
                      <a:pPr indent="0" lvl="0" marL="0" rtl="0" algn="l">
                        <a:spcBef>
                          <a:spcPts val="0"/>
                        </a:spcBef>
                        <a:spcAft>
                          <a:spcPts val="0"/>
                        </a:spcAft>
                        <a:buNone/>
                      </a:pPr>
                      <a:r>
                        <a:rPr b="1" lang="en">
                          <a:solidFill>
                            <a:srgbClr val="FFFFFF"/>
                          </a:solidFill>
                          <a:latin typeface="Roboto"/>
                          <a:ea typeface="Roboto"/>
                          <a:cs typeface="Roboto"/>
                          <a:sym typeface="Roboto"/>
                        </a:rPr>
                        <a:t>Role on Network</a:t>
                      </a:r>
                      <a:endParaRPr b="1">
                        <a:solidFill>
                          <a:srgbClr val="FFFFFF"/>
                        </a:solidFill>
                        <a:latin typeface="Roboto"/>
                        <a:ea typeface="Roboto"/>
                        <a:cs typeface="Roboto"/>
                        <a:sym typeface="Roboto"/>
                      </a:endParaRPr>
                    </a:p>
                  </a:txBody>
                  <a:tcPr marT="91425" marB="91425" marR="182875" marL="18287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990000"/>
                    </a:solidFill>
                  </a:tcPr>
                </a:tc>
              </a:tr>
              <a:tr h="873925">
                <a:tc>
                  <a:txBody>
                    <a:bodyPr/>
                    <a:lstStyle/>
                    <a:p>
                      <a:pPr indent="0" lvl="0" marL="0" rtl="0" algn="l">
                        <a:spcBef>
                          <a:spcPts val="0"/>
                        </a:spcBef>
                        <a:spcAft>
                          <a:spcPts val="0"/>
                        </a:spcAft>
                        <a:buNone/>
                      </a:pPr>
                      <a:r>
                        <a:rPr lang="en" sz="1200">
                          <a:latin typeface="Roboto"/>
                          <a:ea typeface="Roboto"/>
                          <a:cs typeface="Roboto"/>
                          <a:sym typeface="Roboto"/>
                        </a:rPr>
                        <a:t>Kali</a:t>
                      </a:r>
                      <a:endParaRPr sz="12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Roboto"/>
                          <a:ea typeface="Roboto"/>
                          <a:cs typeface="Roboto"/>
                          <a:sym typeface="Roboto"/>
                        </a:rPr>
                        <a:t>192.168.1.90</a:t>
                      </a:r>
                      <a:endParaRPr sz="12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DBD9E8"/>
                    </a:solidFill>
                  </a:tcPr>
                </a:tc>
                <a:tc>
                  <a:txBody>
                    <a:bodyPr/>
                    <a:lstStyle/>
                    <a:p>
                      <a:pPr indent="0" lvl="0" marL="0" rtl="0" algn="l">
                        <a:spcBef>
                          <a:spcPts val="0"/>
                        </a:spcBef>
                        <a:spcAft>
                          <a:spcPts val="0"/>
                        </a:spcAft>
                        <a:buNone/>
                      </a:pPr>
                      <a:r>
                        <a:rPr lang="en" sz="1200">
                          <a:latin typeface="Roboto"/>
                          <a:ea typeface="Roboto"/>
                          <a:cs typeface="Roboto"/>
                          <a:sym typeface="Roboto"/>
                        </a:rPr>
                        <a:t>An “attacker” machine was used to replicate an offensive attack on a vulnerable machine. Its main role was to attack the victim.</a:t>
                      </a:r>
                      <a:endParaRPr sz="12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r>
              <a:tr h="873925">
                <a:tc>
                  <a:txBody>
                    <a:bodyPr/>
                    <a:lstStyle/>
                    <a:p>
                      <a:pPr indent="0" lvl="0" marL="0" rtl="0" algn="l">
                        <a:spcBef>
                          <a:spcPts val="0"/>
                        </a:spcBef>
                        <a:spcAft>
                          <a:spcPts val="0"/>
                        </a:spcAft>
                        <a:buNone/>
                      </a:pPr>
                      <a:r>
                        <a:rPr lang="en" sz="1200">
                          <a:latin typeface="Roboto"/>
                          <a:ea typeface="Roboto"/>
                          <a:cs typeface="Roboto"/>
                          <a:sym typeface="Roboto"/>
                        </a:rPr>
                        <a:t>ELK</a:t>
                      </a:r>
                      <a:endParaRPr sz="12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Roboto"/>
                          <a:ea typeface="Roboto"/>
                          <a:cs typeface="Roboto"/>
                          <a:sym typeface="Roboto"/>
                        </a:rPr>
                        <a:t>192.168.1.100</a:t>
                      </a:r>
                      <a:endParaRPr sz="12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DBD9E8"/>
                    </a:solidFill>
                  </a:tcPr>
                </a:tc>
                <a:tc>
                  <a:txBody>
                    <a:bodyPr/>
                    <a:lstStyle/>
                    <a:p>
                      <a:pPr indent="0" lvl="0" marL="0" rtl="0" algn="l">
                        <a:spcBef>
                          <a:spcPts val="0"/>
                        </a:spcBef>
                        <a:spcAft>
                          <a:spcPts val="0"/>
                        </a:spcAft>
                        <a:buNone/>
                      </a:pPr>
                      <a:r>
                        <a:rPr lang="en" sz="1200">
                          <a:latin typeface="Roboto"/>
                          <a:ea typeface="Roboto"/>
                          <a:cs typeface="Roboto"/>
                          <a:sym typeface="Roboto"/>
                        </a:rPr>
                        <a:t>This machine was used to analyze the network traffic caused by the “attacker”. Its main role was to defend the victim.</a:t>
                      </a:r>
                      <a:endParaRPr sz="12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r>
              <a:tr h="723100">
                <a:tc>
                  <a:txBody>
                    <a:bodyPr/>
                    <a:lstStyle/>
                    <a:p>
                      <a:pPr indent="0" lvl="0" marL="0" rtl="0" algn="l">
                        <a:spcBef>
                          <a:spcPts val="0"/>
                        </a:spcBef>
                        <a:spcAft>
                          <a:spcPts val="0"/>
                        </a:spcAft>
                        <a:buNone/>
                      </a:pPr>
                      <a:r>
                        <a:rPr lang="en" sz="1200">
                          <a:latin typeface="Roboto"/>
                          <a:ea typeface="Roboto"/>
                          <a:cs typeface="Roboto"/>
                          <a:sym typeface="Roboto"/>
                        </a:rPr>
                        <a:t>Capstone (server1)</a:t>
                      </a:r>
                      <a:endParaRPr sz="12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Roboto"/>
                          <a:ea typeface="Roboto"/>
                          <a:cs typeface="Roboto"/>
                          <a:sym typeface="Roboto"/>
                        </a:rPr>
                        <a:t>192.168.1.105</a:t>
                      </a:r>
                      <a:endParaRPr sz="12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DBD9E8"/>
                    </a:solidFill>
                  </a:tcPr>
                </a:tc>
                <a:tc>
                  <a:txBody>
                    <a:bodyPr/>
                    <a:lstStyle/>
                    <a:p>
                      <a:pPr indent="0" lvl="0" marL="0" rtl="0" algn="l">
                        <a:spcBef>
                          <a:spcPts val="0"/>
                        </a:spcBef>
                        <a:spcAft>
                          <a:spcPts val="0"/>
                        </a:spcAft>
                        <a:buNone/>
                      </a:pPr>
                      <a:r>
                        <a:rPr lang="en" sz="1200">
                          <a:latin typeface="Roboto"/>
                          <a:ea typeface="Roboto"/>
                          <a:cs typeface="Roboto"/>
                          <a:sym typeface="Roboto"/>
                        </a:rPr>
                        <a:t>This machine was used to replicate a vulnerable web-server within the virtual network.</a:t>
                      </a:r>
                      <a:endParaRPr sz="12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1" name="Shape 1081"/>
        <p:cNvGrpSpPr/>
        <p:nvPr/>
      </p:nvGrpSpPr>
      <p:grpSpPr>
        <a:xfrm>
          <a:off x="0" y="0"/>
          <a:ext cx="0" cy="0"/>
          <a:chOff x="0" y="0"/>
          <a:chExt cx="0" cy="0"/>
        </a:xfrm>
      </p:grpSpPr>
      <p:sp>
        <p:nvSpPr>
          <p:cNvPr id="1082" name="Google Shape;1082;p6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NMAP: Scan results</a:t>
            </a:r>
            <a:endParaRPr/>
          </a:p>
        </p:txBody>
      </p:sp>
      <p:sp>
        <p:nvSpPr>
          <p:cNvPr id="1083" name="Google Shape;1083;p60"/>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1084" name="Google Shape;1084;p60"/>
          <p:cNvPicPr preferRelativeResize="0"/>
          <p:nvPr/>
        </p:nvPicPr>
        <p:blipFill>
          <a:blip r:embed="rId3">
            <a:alphaModFix/>
          </a:blip>
          <a:stretch>
            <a:fillRect/>
          </a:stretch>
        </p:blipFill>
        <p:spPr>
          <a:xfrm>
            <a:off x="119575" y="607275"/>
            <a:ext cx="8815298" cy="41307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8" name="Shape 1088"/>
        <p:cNvGrpSpPr/>
        <p:nvPr/>
      </p:nvGrpSpPr>
      <p:grpSpPr>
        <a:xfrm>
          <a:off x="0" y="0"/>
          <a:ext cx="0" cy="0"/>
          <a:chOff x="0" y="0"/>
          <a:chExt cx="0" cy="0"/>
        </a:xfrm>
      </p:grpSpPr>
      <p:sp>
        <p:nvSpPr>
          <p:cNvPr id="1089" name="Google Shape;1089;p6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Vulnerability </a:t>
            </a:r>
            <a:r>
              <a:rPr lang="en"/>
              <a:t>Assessment</a:t>
            </a:r>
            <a:endParaRPr/>
          </a:p>
        </p:txBody>
      </p:sp>
      <p:sp>
        <p:nvSpPr>
          <p:cNvPr id="1090" name="Google Shape;1090;p61"/>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latin typeface="Roboto Medium"/>
                <a:ea typeface="Roboto Medium"/>
                <a:cs typeface="Roboto Medium"/>
                <a:sym typeface="Roboto Medium"/>
              </a:rPr>
              <a:t>The assessment uncovered the following critical vulnerabilities in the target:</a:t>
            </a:r>
            <a:endParaRPr/>
          </a:p>
        </p:txBody>
      </p:sp>
      <p:sp>
        <p:nvSpPr>
          <p:cNvPr id="1091" name="Google Shape;1091;p61"/>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graphicFrame>
        <p:nvGraphicFramePr>
          <p:cNvPr id="1092" name="Google Shape;1092;p61"/>
          <p:cNvGraphicFramePr/>
          <p:nvPr/>
        </p:nvGraphicFramePr>
        <p:xfrm>
          <a:off x="467150" y="1201900"/>
          <a:ext cx="3000000" cy="3000000"/>
        </p:xfrm>
        <a:graphic>
          <a:graphicData uri="http://schemas.openxmlformats.org/drawingml/2006/table">
            <a:tbl>
              <a:tblPr>
                <a:noFill/>
                <a:tableStyleId>{2C69E1AA-F2BB-4CCB-A447-AD3C348097E0}</a:tableStyleId>
              </a:tblPr>
              <a:tblGrid>
                <a:gridCol w="2787500"/>
                <a:gridCol w="2787500"/>
                <a:gridCol w="2787500"/>
              </a:tblGrid>
              <a:tr h="270750">
                <a:tc>
                  <a:txBody>
                    <a:bodyPr/>
                    <a:lstStyle/>
                    <a:p>
                      <a:pPr indent="0" lvl="0" marL="0" rtl="0" algn="l">
                        <a:spcBef>
                          <a:spcPts val="0"/>
                        </a:spcBef>
                        <a:spcAft>
                          <a:spcPts val="0"/>
                        </a:spcAft>
                        <a:buNone/>
                      </a:pPr>
                      <a:r>
                        <a:rPr b="1" lang="en">
                          <a:solidFill>
                            <a:srgbClr val="FFFFFF"/>
                          </a:solidFill>
                          <a:latin typeface="Roboto"/>
                          <a:ea typeface="Roboto"/>
                          <a:cs typeface="Roboto"/>
                          <a:sym typeface="Roboto"/>
                        </a:rPr>
                        <a:t>Vulnerability</a:t>
                      </a:r>
                      <a:endParaRPr b="1">
                        <a:solidFill>
                          <a:srgbClr val="FFFFFF"/>
                        </a:solidFill>
                        <a:latin typeface="Roboto"/>
                        <a:ea typeface="Roboto"/>
                        <a:cs typeface="Roboto"/>
                        <a:sym typeface="Roboto"/>
                      </a:endParaRPr>
                    </a:p>
                  </a:txBody>
                  <a:tcPr marT="91425" marB="91425" marR="182875" marL="182875" anchor="ctr">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990000"/>
                    </a:solidFill>
                  </a:tcPr>
                </a:tc>
                <a:tc>
                  <a:txBody>
                    <a:bodyPr/>
                    <a:lstStyle/>
                    <a:p>
                      <a:pPr indent="0" lvl="0" marL="0" rtl="0" algn="l">
                        <a:spcBef>
                          <a:spcPts val="0"/>
                        </a:spcBef>
                        <a:spcAft>
                          <a:spcPts val="0"/>
                        </a:spcAft>
                        <a:buNone/>
                      </a:pPr>
                      <a:r>
                        <a:rPr b="1" lang="en">
                          <a:solidFill>
                            <a:srgbClr val="FFFFFF"/>
                          </a:solidFill>
                          <a:latin typeface="Roboto"/>
                          <a:ea typeface="Roboto"/>
                          <a:cs typeface="Roboto"/>
                          <a:sym typeface="Roboto"/>
                        </a:rPr>
                        <a:t>Description</a:t>
                      </a:r>
                      <a:endParaRPr b="1">
                        <a:solidFill>
                          <a:srgbClr val="FFFFFF"/>
                        </a:solidFill>
                        <a:latin typeface="Roboto"/>
                        <a:ea typeface="Roboto"/>
                        <a:cs typeface="Roboto"/>
                        <a:sym typeface="Roboto"/>
                      </a:endParaRPr>
                    </a:p>
                  </a:txBody>
                  <a:tcPr marT="91425" marB="91425" marR="182875" marL="182875" anchor="ctr">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990000"/>
                    </a:solidFill>
                  </a:tcPr>
                </a:tc>
                <a:tc>
                  <a:txBody>
                    <a:bodyPr/>
                    <a:lstStyle/>
                    <a:p>
                      <a:pPr indent="0" lvl="0" marL="0" rtl="0" algn="l">
                        <a:spcBef>
                          <a:spcPts val="0"/>
                        </a:spcBef>
                        <a:spcAft>
                          <a:spcPts val="0"/>
                        </a:spcAft>
                        <a:buNone/>
                      </a:pPr>
                      <a:r>
                        <a:rPr b="1" lang="en">
                          <a:solidFill>
                            <a:srgbClr val="FFFFFF"/>
                          </a:solidFill>
                          <a:latin typeface="Roboto"/>
                          <a:ea typeface="Roboto"/>
                          <a:cs typeface="Roboto"/>
                          <a:sym typeface="Roboto"/>
                        </a:rPr>
                        <a:t>Impact</a:t>
                      </a:r>
                      <a:endParaRPr b="1">
                        <a:solidFill>
                          <a:srgbClr val="FFFFFF"/>
                        </a:solidFill>
                        <a:latin typeface="Roboto"/>
                        <a:ea typeface="Roboto"/>
                        <a:cs typeface="Roboto"/>
                        <a:sym typeface="Roboto"/>
                      </a:endParaRPr>
                    </a:p>
                  </a:txBody>
                  <a:tcPr marT="91425" marB="91425" marR="182875" marL="182875" anchor="ctr">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990000"/>
                    </a:solidFill>
                  </a:tcPr>
                </a:tc>
              </a:tr>
              <a:tr h="500775">
                <a:tc>
                  <a:txBody>
                    <a:bodyPr/>
                    <a:lstStyle/>
                    <a:p>
                      <a:pPr indent="0" lvl="0" marL="0" rtl="0" algn="l">
                        <a:spcBef>
                          <a:spcPts val="0"/>
                        </a:spcBef>
                        <a:spcAft>
                          <a:spcPts val="0"/>
                        </a:spcAft>
                        <a:buNone/>
                      </a:pPr>
                      <a:r>
                        <a:rPr lang="en" sz="1200">
                          <a:latin typeface="Roboto"/>
                          <a:ea typeface="Roboto"/>
                          <a:cs typeface="Roboto"/>
                          <a:sym typeface="Roboto"/>
                        </a:rPr>
                        <a:t>Weak passwords / Brute Force vulnerability</a:t>
                      </a:r>
                      <a:endParaRPr sz="12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Roboto"/>
                          <a:ea typeface="Roboto"/>
                          <a:cs typeface="Roboto"/>
                          <a:sym typeface="Roboto"/>
                        </a:rPr>
                        <a:t>The client passwords did not implement any complexity and were less than 8 characters</a:t>
                      </a:r>
                      <a:endParaRPr sz="12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DBD9E8"/>
                    </a:solidFill>
                  </a:tcPr>
                </a:tc>
                <a:tc>
                  <a:txBody>
                    <a:bodyPr/>
                    <a:lstStyle/>
                    <a:p>
                      <a:pPr indent="0" lvl="0" marL="0" rtl="0" algn="l">
                        <a:spcBef>
                          <a:spcPts val="0"/>
                        </a:spcBef>
                        <a:spcAft>
                          <a:spcPts val="0"/>
                        </a:spcAft>
                        <a:buNone/>
                      </a:pPr>
                      <a:r>
                        <a:rPr lang="en" sz="1200">
                          <a:latin typeface="Roboto"/>
                          <a:ea typeface="Roboto"/>
                          <a:cs typeface="Roboto"/>
                          <a:sym typeface="Roboto"/>
                        </a:rPr>
                        <a:t>Uncomplex and weak passwords can be subject to brute-force attacks which are often successful</a:t>
                      </a:r>
                      <a:endParaRPr sz="12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r>
              <a:tr h="625650">
                <a:tc>
                  <a:txBody>
                    <a:bodyPr/>
                    <a:lstStyle/>
                    <a:p>
                      <a:pPr indent="0" lvl="0" marL="0" rtl="0" algn="l">
                        <a:spcBef>
                          <a:spcPts val="0"/>
                        </a:spcBef>
                        <a:spcAft>
                          <a:spcPts val="0"/>
                        </a:spcAft>
                        <a:buNone/>
                      </a:pPr>
                      <a:r>
                        <a:rPr lang="en" sz="1200">
                          <a:latin typeface="Roboto"/>
                          <a:ea typeface="Roboto"/>
                          <a:cs typeface="Roboto"/>
                          <a:sym typeface="Roboto"/>
                        </a:rPr>
                        <a:t>Data exposure in web interface</a:t>
                      </a:r>
                      <a:endParaRPr sz="12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Roboto"/>
                          <a:ea typeface="Roboto"/>
                          <a:cs typeface="Roboto"/>
                          <a:sym typeface="Roboto"/>
                        </a:rPr>
                        <a:t>Company files were openly available including a user account and its corresponding MD5 hash</a:t>
                      </a:r>
                      <a:endParaRPr sz="12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DBD9E8"/>
                    </a:solidFill>
                  </a:tcPr>
                </a:tc>
                <a:tc>
                  <a:txBody>
                    <a:bodyPr/>
                    <a:lstStyle/>
                    <a:p>
                      <a:pPr indent="0" lvl="0" marL="0" rtl="0" algn="l">
                        <a:spcBef>
                          <a:spcPts val="0"/>
                        </a:spcBef>
                        <a:spcAft>
                          <a:spcPts val="0"/>
                        </a:spcAft>
                        <a:buNone/>
                      </a:pPr>
                      <a:r>
                        <a:rPr lang="en" sz="1200">
                          <a:latin typeface="Roboto"/>
                          <a:ea typeface="Roboto"/>
                          <a:cs typeface="Roboto"/>
                          <a:sym typeface="Roboto"/>
                        </a:rPr>
                        <a:t>A password hash can be easily cracked using a variety of open source tools which can be used to access sensitive data</a:t>
                      </a:r>
                      <a:endParaRPr sz="12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r>
              <a:tr h="750525">
                <a:tc>
                  <a:txBody>
                    <a:bodyPr/>
                    <a:lstStyle/>
                    <a:p>
                      <a:pPr indent="0" lvl="0" marL="0" rtl="0" algn="l">
                        <a:spcBef>
                          <a:spcPts val="0"/>
                        </a:spcBef>
                        <a:spcAft>
                          <a:spcPts val="0"/>
                        </a:spcAft>
                        <a:buNone/>
                      </a:pPr>
                      <a:r>
                        <a:rPr lang="en" sz="1200">
                          <a:latin typeface="Roboto"/>
                          <a:ea typeface="Roboto"/>
                          <a:cs typeface="Roboto"/>
                          <a:sym typeface="Roboto"/>
                        </a:rPr>
                        <a:t>Poor security restrictions/controls (webdav)</a:t>
                      </a:r>
                      <a:endParaRPr sz="12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Roboto"/>
                          <a:ea typeface="Roboto"/>
                          <a:cs typeface="Roboto"/>
                          <a:sym typeface="Roboto"/>
                        </a:rPr>
                        <a:t>The client’s webdav server did not have any firewalls implemented and allowed any file to be uploaded on the webserver from any device.</a:t>
                      </a:r>
                      <a:endParaRPr sz="12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DBD9E8"/>
                    </a:solidFill>
                  </a:tcPr>
                </a:tc>
                <a:tc>
                  <a:txBody>
                    <a:bodyPr/>
                    <a:lstStyle/>
                    <a:p>
                      <a:pPr indent="0" lvl="0" marL="0" rtl="0" algn="l">
                        <a:spcBef>
                          <a:spcPts val="0"/>
                        </a:spcBef>
                        <a:spcAft>
                          <a:spcPts val="0"/>
                        </a:spcAft>
                        <a:buNone/>
                      </a:pPr>
                      <a:r>
                        <a:rPr lang="en" sz="1200">
                          <a:latin typeface="Roboto"/>
                          <a:ea typeface="Roboto"/>
                          <a:cs typeface="Roboto"/>
                          <a:sym typeface="Roboto"/>
                        </a:rPr>
                        <a:t>Hackers have the tendency to implement malicious scripts to gain full control using reverse shells. Additionally, lateral movement will lead to data exfiltration</a:t>
                      </a:r>
                      <a:endParaRPr sz="12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6" name="Shape 1096"/>
        <p:cNvGrpSpPr/>
        <p:nvPr/>
      </p:nvGrpSpPr>
      <p:grpSpPr>
        <a:xfrm>
          <a:off x="0" y="0"/>
          <a:ext cx="0" cy="0"/>
          <a:chOff x="0" y="0"/>
          <a:chExt cx="0" cy="0"/>
        </a:xfrm>
      </p:grpSpPr>
      <p:sp>
        <p:nvSpPr>
          <p:cNvPr id="1097" name="Google Shape;1097;p6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Exploitation: Weak Passwords</a:t>
            </a:r>
            <a:endParaRPr/>
          </a:p>
        </p:txBody>
      </p:sp>
      <p:sp>
        <p:nvSpPr>
          <p:cNvPr id="1098" name="Google Shape;1098;p62"/>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099" name="Google Shape;1099;p62"/>
          <p:cNvSpPr/>
          <p:nvPr/>
        </p:nvSpPr>
        <p:spPr>
          <a:xfrm flipH="1">
            <a:off x="724275" y="1480575"/>
            <a:ext cx="2428500" cy="31542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62"/>
          <p:cNvSpPr txBox="1"/>
          <p:nvPr/>
        </p:nvSpPr>
        <p:spPr>
          <a:xfrm>
            <a:off x="724275" y="1480624"/>
            <a:ext cx="2371500" cy="31542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Clr>
                <a:schemeClr val="dk1"/>
              </a:buClr>
              <a:buSzPts val="1100"/>
              <a:buFont typeface="Arial"/>
              <a:buNone/>
            </a:pPr>
            <a:r>
              <a:rPr b="1" lang="en" sz="1200">
                <a:latin typeface="Roboto"/>
                <a:ea typeface="Roboto"/>
                <a:cs typeface="Roboto"/>
                <a:sym typeface="Roboto"/>
              </a:rPr>
              <a:t>Tools &amp; Processes</a:t>
            </a:r>
            <a:br>
              <a:rPr b="1" lang="en" sz="1200">
                <a:latin typeface="Roboto"/>
                <a:ea typeface="Roboto"/>
                <a:cs typeface="Roboto"/>
                <a:sym typeface="Roboto"/>
              </a:rPr>
            </a:br>
            <a:endParaRPr b="1" sz="1200">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sz="1200">
                <a:latin typeface="Roboto"/>
                <a:ea typeface="Roboto"/>
                <a:cs typeface="Roboto"/>
                <a:sym typeface="Roboto"/>
              </a:rPr>
              <a:t>A series of </a:t>
            </a:r>
            <a:r>
              <a:rPr b="1" lang="en" sz="1200">
                <a:latin typeface="Roboto"/>
                <a:ea typeface="Roboto"/>
                <a:cs typeface="Roboto"/>
                <a:sym typeface="Roboto"/>
              </a:rPr>
              <a:t>nmap </a:t>
            </a:r>
            <a:r>
              <a:rPr lang="en" sz="1200">
                <a:latin typeface="Roboto"/>
                <a:ea typeface="Roboto"/>
                <a:cs typeface="Roboto"/>
                <a:sym typeface="Roboto"/>
              </a:rPr>
              <a:t>and </a:t>
            </a:r>
            <a:r>
              <a:rPr b="1" lang="en" sz="1200">
                <a:latin typeface="Roboto"/>
                <a:ea typeface="Roboto"/>
                <a:cs typeface="Roboto"/>
                <a:sym typeface="Roboto"/>
              </a:rPr>
              <a:t>dirb </a:t>
            </a:r>
            <a:r>
              <a:rPr lang="en" sz="1200">
                <a:latin typeface="Roboto"/>
                <a:ea typeface="Roboto"/>
                <a:cs typeface="Roboto"/>
                <a:sym typeface="Roboto"/>
              </a:rPr>
              <a:t>scans lead to the discovery of a web-server hosted on the capstone machine. The red-team found a secret folder that was meant for “Ashton’s eyes only” so we used </a:t>
            </a:r>
            <a:r>
              <a:rPr b="1" lang="en" sz="1200">
                <a:latin typeface="Roboto"/>
                <a:ea typeface="Roboto"/>
                <a:cs typeface="Roboto"/>
                <a:sym typeface="Roboto"/>
              </a:rPr>
              <a:t>Hydra </a:t>
            </a:r>
            <a:r>
              <a:rPr lang="en" sz="1200">
                <a:latin typeface="Roboto"/>
                <a:ea typeface="Roboto"/>
                <a:cs typeface="Roboto"/>
                <a:sym typeface="Roboto"/>
              </a:rPr>
              <a:t>to brute force the password with a well known word list.</a:t>
            </a:r>
            <a:endParaRPr sz="1200">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t/>
            </a:r>
            <a:endParaRPr sz="1200">
              <a:latin typeface="Roboto"/>
              <a:ea typeface="Roboto"/>
              <a:cs typeface="Roboto"/>
              <a:sym typeface="Roboto"/>
            </a:endParaRPr>
          </a:p>
        </p:txBody>
      </p:sp>
      <p:grpSp>
        <p:nvGrpSpPr>
          <p:cNvPr id="1101" name="Google Shape;1101;p62"/>
          <p:cNvGrpSpPr/>
          <p:nvPr/>
        </p:nvGrpSpPr>
        <p:grpSpPr>
          <a:xfrm>
            <a:off x="457181" y="887903"/>
            <a:ext cx="533372" cy="533480"/>
            <a:chOff x="457200" y="1378813"/>
            <a:chExt cx="695400" cy="695450"/>
          </a:xfrm>
        </p:grpSpPr>
        <p:sp>
          <p:nvSpPr>
            <p:cNvPr id="1102" name="Google Shape;1102;p62"/>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01</a:t>
              </a:r>
              <a:endParaRPr sz="2100">
                <a:solidFill>
                  <a:srgbClr val="FFFFFF"/>
                </a:solidFill>
                <a:latin typeface="Roboto Light"/>
                <a:ea typeface="Roboto Light"/>
                <a:cs typeface="Roboto Light"/>
                <a:sym typeface="Roboto Light"/>
              </a:endParaRPr>
            </a:p>
          </p:txBody>
        </p:sp>
        <p:sp>
          <p:nvSpPr>
            <p:cNvPr id="1103" name="Google Shape;1103;p62"/>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4" name="Google Shape;1104;p62"/>
          <p:cNvGrpSpPr/>
          <p:nvPr/>
        </p:nvGrpSpPr>
        <p:grpSpPr>
          <a:xfrm>
            <a:off x="3228956" y="887903"/>
            <a:ext cx="533372" cy="533480"/>
            <a:chOff x="457200" y="1378813"/>
            <a:chExt cx="695400" cy="695450"/>
          </a:xfrm>
        </p:grpSpPr>
        <p:sp>
          <p:nvSpPr>
            <p:cNvPr id="1105" name="Google Shape;1105;p62"/>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1106" name="Google Shape;1106;p62"/>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7" name="Google Shape;1107;p62"/>
          <p:cNvSpPr/>
          <p:nvPr/>
        </p:nvSpPr>
        <p:spPr>
          <a:xfrm flipH="1">
            <a:off x="3496050" y="1480575"/>
            <a:ext cx="2428500" cy="31542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62"/>
          <p:cNvSpPr txBox="1"/>
          <p:nvPr/>
        </p:nvSpPr>
        <p:spPr>
          <a:xfrm>
            <a:off x="3496050" y="1480625"/>
            <a:ext cx="2428500" cy="31542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Clr>
                <a:schemeClr val="dk1"/>
              </a:buClr>
              <a:buSzPts val="1100"/>
              <a:buFont typeface="Arial"/>
              <a:buNone/>
            </a:pPr>
            <a:r>
              <a:rPr b="1" lang="en" sz="1200">
                <a:latin typeface="Roboto"/>
                <a:ea typeface="Roboto"/>
                <a:cs typeface="Roboto"/>
                <a:sym typeface="Roboto"/>
              </a:rPr>
              <a:t>Achievements</a:t>
            </a:r>
            <a:br>
              <a:rPr b="1" lang="en" sz="1200">
                <a:latin typeface="Roboto"/>
                <a:ea typeface="Roboto"/>
                <a:cs typeface="Roboto"/>
                <a:sym typeface="Roboto"/>
              </a:rPr>
            </a:br>
            <a:br>
              <a:rPr b="1" lang="en" sz="1200">
                <a:latin typeface="Roboto"/>
                <a:ea typeface="Roboto"/>
                <a:cs typeface="Roboto"/>
                <a:sym typeface="Roboto"/>
              </a:rPr>
            </a:br>
            <a:r>
              <a:rPr lang="en" sz="1200">
                <a:latin typeface="Roboto"/>
                <a:ea typeface="Roboto"/>
                <a:cs typeface="Roboto"/>
                <a:sym typeface="Roboto"/>
              </a:rPr>
              <a:t>The red-team was successful in bruteforcing the password to the secret folder - </a:t>
            </a:r>
            <a:r>
              <a:rPr b="1" lang="en" sz="1200">
                <a:latin typeface="Roboto"/>
                <a:ea typeface="Roboto"/>
                <a:cs typeface="Roboto"/>
                <a:sym typeface="Roboto"/>
              </a:rPr>
              <a:t>ashton:leopoldo</a:t>
            </a:r>
            <a:r>
              <a:rPr lang="en" sz="1200">
                <a:latin typeface="Roboto"/>
                <a:ea typeface="Roboto"/>
                <a:cs typeface="Roboto"/>
                <a:sym typeface="Roboto"/>
              </a:rPr>
              <a:t>. This lead to another file that contained an MD5 hash to the company’s webdav server.</a:t>
            </a:r>
            <a:endParaRPr sz="1200">
              <a:latin typeface="Roboto"/>
              <a:ea typeface="Roboto"/>
              <a:cs typeface="Roboto"/>
              <a:sym typeface="Roboto"/>
            </a:endParaRPr>
          </a:p>
          <a:p>
            <a:pPr indent="0" lvl="0" marL="0" rtl="0" algn="l">
              <a:lnSpc>
                <a:spcPct val="115000"/>
              </a:lnSpc>
              <a:spcBef>
                <a:spcPts val="1200"/>
              </a:spcBef>
              <a:spcAft>
                <a:spcPts val="1200"/>
              </a:spcAft>
              <a:buNone/>
            </a:pPr>
            <a:r>
              <a:rPr b="1" lang="en" sz="1000">
                <a:solidFill>
                  <a:schemeClr val="dk1"/>
                </a:solidFill>
              </a:rPr>
              <a:t>hydra -l ashton -P /usr/share/wordlists/rockyou.txt -s 80 -f -vV 192.168.1.105 http-get /company_folders/secret_folder</a:t>
            </a:r>
            <a:endParaRPr sz="1000">
              <a:latin typeface="Roboto"/>
              <a:ea typeface="Roboto"/>
              <a:cs typeface="Roboto"/>
              <a:sym typeface="Roboto"/>
            </a:endParaRPr>
          </a:p>
        </p:txBody>
      </p:sp>
      <p:grpSp>
        <p:nvGrpSpPr>
          <p:cNvPr id="1109" name="Google Shape;1109;p62"/>
          <p:cNvGrpSpPr/>
          <p:nvPr/>
        </p:nvGrpSpPr>
        <p:grpSpPr>
          <a:xfrm>
            <a:off x="6134081" y="888653"/>
            <a:ext cx="533372" cy="533480"/>
            <a:chOff x="457200" y="1378813"/>
            <a:chExt cx="695400" cy="695450"/>
          </a:xfrm>
        </p:grpSpPr>
        <p:sp>
          <p:nvSpPr>
            <p:cNvPr id="1110" name="Google Shape;1110;p62"/>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03</a:t>
              </a:r>
              <a:endParaRPr sz="2100">
                <a:solidFill>
                  <a:srgbClr val="FFFFFF"/>
                </a:solidFill>
                <a:latin typeface="Roboto Light"/>
                <a:ea typeface="Roboto Light"/>
                <a:cs typeface="Roboto Light"/>
                <a:sym typeface="Roboto Light"/>
              </a:endParaRPr>
            </a:p>
          </p:txBody>
        </p:sp>
        <p:sp>
          <p:nvSpPr>
            <p:cNvPr id="1111" name="Google Shape;1111;p62"/>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12" name="Google Shape;1112;p62"/>
          <p:cNvSpPr/>
          <p:nvPr/>
        </p:nvSpPr>
        <p:spPr>
          <a:xfrm flipH="1">
            <a:off x="6401175" y="1481325"/>
            <a:ext cx="2428500" cy="32523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62"/>
          <p:cNvSpPr txBox="1"/>
          <p:nvPr/>
        </p:nvSpPr>
        <p:spPr>
          <a:xfrm>
            <a:off x="6401175" y="1481374"/>
            <a:ext cx="2371500" cy="32523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None/>
            </a:pPr>
            <a:r>
              <a:rPr b="1" lang="en" sz="1200">
                <a:latin typeface="Roboto"/>
                <a:ea typeface="Roboto"/>
                <a:cs typeface="Roboto"/>
                <a:sym typeface="Roboto"/>
              </a:rPr>
              <a:t>Please see next slide for screenshots</a:t>
            </a:r>
            <a:endParaRPr b="1" sz="1200">
              <a:latin typeface="Roboto"/>
              <a:ea typeface="Roboto"/>
              <a:cs typeface="Roboto"/>
              <a:sym typeface="Roboto"/>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